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TT Autonomous Bold" charset="1" panose="020B0003030000000000"/>
      <p:regular r:id="rId43"/>
    </p:embeddedFont>
    <p:embeddedFont>
      <p:font typeface="Canva Sans" charset="1" panose="020B0503030501040103"/>
      <p:regular r:id="rId44"/>
    </p:embeddedFont>
    <p:embeddedFont>
      <p:font typeface="DFVN Brasika Display" charset="1" panose="00000000000000000000"/>
      <p:regular r:id="rId45"/>
    </p:embeddedFont>
    <p:embeddedFont>
      <p:font typeface="Canva Sans Bold" charset="1" panose="020B0803030501040103"/>
      <p:regular r:id="rId46"/>
    </p:embeddedFont>
    <p:embeddedFont>
      <p:font typeface="Arimo" charset="1" panose="020B0604020202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3.png" Type="http://schemas.openxmlformats.org/officeDocument/2006/relationships/image"/><Relationship Id="rId9"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https://viewer.diagrams.net/?tags=%7B%7D&amp;lightbox=1&amp;highlight=0000ff&amp;edit=_blank&amp;layers=1&amp;nav=1&amp;dark=auto#R%3Cmxfile%3E%3Cdiagram%20name%3D%22Page-1%22%20id%3D%229QZa35sTah60VMX2amKH%22%3E7V1dc5tIuv41rjp7wRT9CVw6jjNxbRKnLJ%2FZkytXA43Njiy0khwn%2B%2BtPIwEW3cgCLJrG1XMxsZCEpLef9%2Fvpt8%2FQxeOvP1ds%2BfA1i%2Fn8DLrxrzP08QxC4GFP%2FJNf%2BV1cIb6%2Fu3K%2FSuPi2suFWfpfXlx0i6tPaczXtRdusmy%2BSZf1i1G2WPBoU7vGVqvsuf6yJJvXP3XJ7rlyYRaxuXr1X2m8edhd9Yn7cv0zT%2B8fyk8GbvHMIytfXFxYP7A4e967hC7P0MUqyza7vx5%2FXfB5Lr1SLrv3fTrwbPXFVnyxafOGj%2FTLYzb7%2FJ%2FF7PPD7eUm%2Bvf17w9OsTw%2F2fyp%2BMEX%2Fzu7vf56eVN86c3vUhLPD%2BmGz5Ysyh8%2Fi%2BU%2BQx8eNo9z8QiIP9k8vV%2BIvyPxdfhKXFC%2FX%2FGVf%2FLVhv%2Fau1R83z959sg3q9%2FiJeWzQSG7Ej2oePz8shSVwB%2F2lgEX11ix%2BvfVrV8EJP4oZNRBXr4ir9n5l%2BtvJgjLw3VhkbFlFaiyuv3x5Wp2a6K00OjiAkCV1%2BXNX1cXlybIS1ZFgkeXVwO%2BPl99MhJdxB9bWhAr0lIExRfxee4yxaNFtuB1Ma2yp0XM849wxaMkW2wKZw2EHD6sN2xVXvDFY3GrvUfR0%2Brn9q35jfivdPN%2F%2BW3%2BIMWjH3vPfPxVfML2we%2FywULIYO9N%2BcMf%2B8%2B9vG37qHzfwaVcZ0%2BriB93jOJn3fPNK6%2FDxQ15XIsjVGSs%2BJxt0p%2F1sKJpmYu3fs9S8Z0rRGFQRxQOJKTsflHxrv0wQLoRlKAJkXSj3U9WbrRFXfV73gBEogARKEhc8XX6XxZuH7p1HDZpc6nCq50ifcgVNRUx3HlxPcw2m%2ByxEQ%2BvKksRVBZf5KwK5TqYzd0bWi%2F%2B23Scmq3jbi8dB4PpOPQNU3JZN5HsDnoruWwthlZyNa9QY%2BSxlZyOpeTNa%2BbA2pIBWr9BliRrPsxiqUnN%2Bffv11ffbr9eflPDKZHHLvM%2F%2Ba98FR4FkNJc%2FEg8iLOnnRQPreHQQapH6vrTFNQjnWFX%2BWH7inB9e%2FXp6uL89qohbzRYuA5CdaPSmI3rla6aMl19%2B%2Bu6KWUyWbDQlbKF0cscCCqC%2FX7%2BY2rmQBHs%2BEk%2BUtOwT5eXHz%2BcX%2FxzSpIlsC7Y0dNbpGYVF5%2FPhQObzc7%2FnJQ1qGRZiNYxwMyq0ZwiUU15RZkjVA%2B2ecVLwnAgR6jykf1spMpNmvORg2t5NK8oClPH04pCjLprB73TCuyTP9y9%2F%2BoRK%2FL0JhlIjVuNqySUqjOxSgJSa6tjaXyhuaCD5r5UErpZif4a376SMDWVR1RKqTQrOW5IoIxT8mCSSo7V7OnD9fU%2FZwejpdVD9hg%2BreUgaclXqfhGeQBUvuT7y6VR6gBSDAWbQijYEELRoUKoUu%2F3ZP35%2FNvHL5cf7z78mL7AMTxgbsYTuJpo3Wy1KlusH9Ll9EUuYxyPj3E1BxsraOjZLuzTmtQRNOCJBQ3EO3KjoYMGtRFmXGZQasvUggZzagGT6DGWrB6r5CdXcjX9Ny4zwKOl%2Fwd6jKC2ZPp6jERN4z5cfrn%2B9ufs7va6RTBmXvzlyd0wn4wcfxE1nzPKNJtG8WobfpXYHdwySxE98ntaZirTSOQbDWyZiZrsGhd%2BlcoysfCLoCnreH9dLXXwqLIGVle7AUqtkxgXRZWgHz2KKluy8hoNGDepNZV%2F3VzdXs7ujtIGJlPJqnaqHN64Al2iM5B6JzxaXd2vtlz5EsxDG2dEpdCc9E1x4ZEbDW2c1WKLeYGUaTRaVF8yX5eppmqKO0Wr0ZFZ099qlFQ4azZOjkS1EGBcTFfKemL5F1VT25vzPBw7tLV1ctGYXNZt3Efs6axrUXP6im%2BqaxlnWEswD54sy%2ByA3oZVzrp1G9YJ9BXpaH3FA%2FEY1haAGdeaPAFpcTArUSq%2FMRW1d2MkJkBLpob1JQGuLZnGAhtVmc5lZe3u0%2FXN9OM5JHMhQUM8h3XGc56BibJncn2tNVGMarLVSBoGg0BfW02O3GhgW%2B2pmbJxttqbZqbsqZny2FrePWczrxhmVbwrDtWOuXkqDqep4mrv%2BPv5j9n7iJucQzzJ0fhdnnF1MLM35ZVDDI7a1BLHQ9tUIENK3kvXeryPTL3VvCnPm0AdzJsmv94zroilZ8986xxncsoq3whr5sl7E6hHedPcJu%2BrlYxi%2FtDHu08311%2FfQRQk7zJsJGfpjIJ8c1juPSOaPvSMN0RBbTcglSs9tGGVYhfclzkL0ZEbDWxXfbXAYZxdLZVlanbVQJY77NHy11Y%2Bah09TU3JleBJt5KrJQ7zlHw0evzblLxhZNv1X5c3s7tjowanEz0pU7ubhjQEWsMny23vZFlLlB61rGW1aWjL6gBpqGXvSfD0yH2GNq0TILf7ppHbAaqP45LtxHBECV8tIxhlOExjYbY3HMAajm5IVCk75hkO3zjDUV80R65CDmc5AjVRvrm8uLz663J212oY%2BnTivaohWO78gGq8B5tm9w4W7wXmpdId%2Bgn6M%2Bm2exlLUA9ttWUya18ahnK0iGYaRjCBRDqYZiIdmDOs940V8S58gv4qXtpfq%2BMn1vEqwDR542GpLRNTcuCqfa%2FP57O75iMPpzhAC1M1VtJLsAKuOYcknnoa1lFjVx6nOXhnQD5IFPa0dgE5gB9t1k4tYBtn7SpIT87cGV6nNm2YXdszRyo%2FolvPFfWcjp5PoFBd6cvU9ByoLnd2%2Be3j7O7Y0U2TKQrJ462qDT2j9QABMIdJ%2FmYOFdRBompbFargPDg7FR8A1VunOAPNx0EDMAEueaUwk7Ou5rHJDZ%2FW3nYfHtI0lArLY6Z7j2sPjtxocEWfwLz2SmHM6dvVV82X7jBc1w4A88rKRp%2F62JaCqS1GkCeqgN5beP0jNxradFTaZ3SMMFph%2BUCIWFszR16zAS1HaSj2mZ1PayFNvrq7%2Bqgakfk8Xa55j%2Bxsa1OKG%2BGDmttB8BJDpqEi3ZSoDXbwLoBq937BHvkJRXgKqUk%2Bqon0QBrEJhd%2BTyg2taiwfMj9k1FykwOyBrQ1iU1O0E4oNrUswB9ZOjdLbADXKZBV7WQ8uKkp7L0IZ8QPNkpwfl1u1ba9PblRvXhTs9M4C80SGvAkqY1v3Iwj4u7TNnrRcIfL50vZHN9WfqYlJperbX0puPLmR%2BVGg4fk5mSHJxxGAocjFlaxnKlQ7DtvU4Gi5nmboCTQGwrFtiVO1%2FXqYKSEHitw5I%2F22ltvhmjb6qeFaEeIqhnxyBB9%2B667AavwsO3eGYvDjjg0bzfACXZ%2FekN6bWqhOAwUTeRawk59Rr2DXKp02ULx1FBU6zdrNs8Wd%2BJtpytGnLpYTaX6odNQmWg6p2W4eg5S6znmVatlXqLTMA9db9kVqQUdFscrvl6bJTlfklxDvVov3sq%2Bi9llft9X5aS3zorVBDlb8kW6uL97EDbaMHFJzDbQdF5B08S54bpw2PDsrTUXHWoio1ce9fg8Kj2hii8xGHrP8nTx6zcaOlTBhidwpm2LqGISU5Aohx%2B9STnytgjtpBxsYALXL3vrcPhLfyS2poeVFsYisTUS3812Bj0b4FtDEVmj2BWKBm5b9Iwek9XaLI60b3HCWFTLMTkK0%2FXG7MKWHKzDhgRac6FBJTuYV9gKJPJq04E1egtb5acNW1c9heikCjRqoBT6ekWnlhxMLG3JW7MbajV6S11EzY%2FXSx6lbL75bZjs5PNFRqdjEgPD6G4b%2FzSndK1nLpSoHLzMJZ%2Bh3LfOJQdB2idJEXPi6DdisZ7SwaFyutZYxJq6w758RllfqitwD3lnbWA0Zxf1JOoL7bGoaebUe8KiOez%2Fk2LRGx2MZSxrwdgejOZsAui1saRXjUwHFKGFYkcolqnSPolmucw%2F7lGs05AFr5Nkg0ge3dpQgdDMeqBqfy9mG8MqEIrcGkhwerNoqmbRm9S0WiGSz%2BdqONZRb62QNnAwN2zzZBgHDslnaJTbQ0cTXMP59mP54D6Bnf6OU%2Buz8iqfMvigFulAld4jcSk8cqOhvbCn%2BgyDwGha77MDEnVNG3s%2FSDSnmP22RrwuplwHMFILxo5gbKpm03k%2Bdmq9ZIsaKul%2FnrL8CRGQbJwihDnfvkIgbrvC7vapmEfZSog3K54vEPxyg5dvVV6Js2jtpHkwtGBz5%2F4pjZ2Iiwgau9DxkiRxSBhCJw5d7AQxieMw4jAifP%2BW9L749%2FUvn6uLs94qRP7dAFwW32j7RMIe0%2Fnv3VPiPewxD9yKd96KWFnEfO43%2Fiz%2Bf5M95p9Qf8kZvMg%2FlK%2FSZO%2BmP9kqZeJfITERNq7ETQqxrB7ZvOF1bL6Vw%2BboCxdPj%2BKjoiOv4mwt7rkWfx954TJbp%2Fur9vKy15fVLQeU7YMiZGs%2BT8tXbONhZ70LiPOnlyvuFHGxuoiLbJMm4ob5Z23z492aCoTvlrW%2B1Mplk7NpB0mmAwRqmK45nfaaCre9bUAnJecIIsITvFNyF8XMiUUG6FCKWeJ5DMYxtEquR8lPrcWR%2BNhcUcbS3lNoq3xuUdNkKr2Er5LsM4KyUsAimISFsqKE5taMe07iM8rCyIu5H1plnaiyrrj4efEdm7a%2ByoF5NTN%2BPO%2Fqw4MKG76iD7vLr6IjYssGPM75Rshzu%2FDp4l59PlstH9iieCN72mR7Id4rQX0qUs58XfLn3OWvvWc2K3G7RHyCHBYqCNz%2FGmJBsmflWzxnq7j%2B1avPcp55%2BHcqPi7%2FzPVmlf0t4LxbVfU7HY5VI4EvIbpsnq12T63uw%2F9xd2ai%2FOcfxUvbvGi7Is8FkqQf2cm6Eh%2F6PER0Z129mCROAjzPCaLAD2Pi%2BkGEjbeurUQWsujv%2B20RY38dtjAqtb9Rsth1955poyFt7XuzJhnuAjQnZcJBtMjEQkMdA5Jogy0nsw4YxxndHDFsVmbpQ4%2BffaGpL6ImBn0rgI68pUR3BdA3ujHSd1zmgHO3ygWzYBwAjAb2RnqdCtRtXNcb0Oi1nWdh0dgdjeZQ%2FafRqWt9fnlVc7ZobI%2FG8cr0Il4OuecHu9wU0yh0CI6RA33kx5QQ4EFbpp9o5W%2FJflc81AlX%2FmT6G2ygv2mu%2FJU5pq382crfa9YVEYwFXMOddfX9KHJ85hEnjAI%2FCbzY9WlgvHW1lb93W%2FmTdytMtQYIZRfRMCa0OiFMk4uwzSHrIlq4COxy5mO%2FcBFhBIlIRzh2fOpH0ItBjGxzyLqIEV3Eo1ixFtQBU12DfFAkahgXo5fnEzSV5a1nsJ5BJmUlMHF9gHaegUeAOHHCXYeHIRDhRcy2VUzrGaxnGMczCHP4kE04aUCyZ2hglOndxhs09cj01IFDiDkNQ74zNpBHwnN6ieeQ0GcEMkZcz%2B7JmGgduNzTPOEaMET1E3Hx6IPrgpNur%2Bqkqy5CJPbCaKerFDLfYYiKOIEDDFwQJpR6Vlenqav52AYBCyG6KasrkCazNM3o1DvbNDB%2BnNqQxwCXKedxKkkhlcGb9%2BDQDJXOB7kduc%2FQvfvAnNloL7wm6p%2FtE%2B0CLzh7lU4iHsgn%2Bh5kPA1JBm27HdzCtDNMzZmaNo0zfMoWv8XiqbFYNetMwmKH2c3NDnw4ImgJsOPUu8BCsSsU1VMKR4ei2azkoO0x6dYudgZjE2VgimD0tIGxNUXegrErGJt2sb10KY9XqeI4QTgBxa5XgiPi%2BEmUODHA3CU4obFbIzbob3xq73C%2BvZc5TrPSyAKi7SxOt8qZLn5macRH4xye%2BvQwB0nmmjQRELVy1KFraSaWZtKKgBh6EMes4KgnCXY4inwnwZRBzCMmHLZ1BtYZWI76G1vYtN7Cpg09Mb0cdege7mFbF2FdxIuLSBJKXVgwEeMEBg6LAHNoFEYeTBLCiHUR1kWM5iI22YbN76bOVJfmGNEGipPuFGK8fekh8iiI46QYH8u564Q4pA5PfBBi4KEEWT7iRLP%2Fd7IvHUgTKWnD2deaFbYMKW1AZwO616wrS2IaexyUbG9EBJrjwEF%2BjH0XuXHEEuOtqw3o3m1Al67XT%2Fxud%2FLbVMM56bQzMvq8YgiMIzu8fR7gcM3lqgN6vLlc3HLw5rJ%2FIEPo2ls%2Bdp%2Bhe8vgvRAdkOftg7Fi2r52%2FGv%2BSCbbvgWlrandFqUdUWrcHN%2BeKNXExqnKBRaKJ4ei0ZN8zRopXYLrKAqr9oeFYVsYGjfD1%2ByB0u2hWBZuLBTbQvH11mWL6RoUEholpNhEi2nsYBS7DuGcQgQDhkFtuoalJ1p6oq1OmVmdOnX5KeE8zpfm3fATMRl7ZC4ETRsQbWvCtiYkvwxcThPmF345JCR0AA2Qg6kXuBFBPEGhNf7W%2BI%2FVmsg%2FRSjlVNsShMiDdBTH0HRalrz76HR%2BATY1JaxfsH5BHqXOQ0B8UBCCEp5AhwZE5GsUMBSxJPIjOw3R%2BoXR%2FEKUPeakpsk6Borlio7iGMpzN7RMbIJlbdE6BusYXt1nzJJ8%2Bl3hGJDvM4dFmDoJADj2vICz2LWOwTqG0RxDh%2FPXJ%2BIbqtLR%2Fjg%2F%2BIde92B4d771QCtd09Wqlsnx9jzW04wiEoG6GtXftRnlwSM3GrobBY3rz5s9Xa2qBlssnh6L5jTpezbcm5v78PXufn8worYMuuqWFoytwWjOObunZn%2B0gAvUAxd6bJWnA5emKc29NxweifS7taUYgIi4RVuKJMB1oiQMHBJgGgYhjkLf%2FJMc38l%2BRM0J3PohTUbdrFhnA5wmo4NVulbuT%2FHUnE4zRQAe3m5sK3624vfSCvICDxAEd7bYIyF2%2FJgHDiUe4wBFMYjM3xtuK37v12EIeafrSU8roqQeCdLxdy9CSyCz3qGFdwhoEIQB93begSHgO5FPXAdyjH2CMI4T33oH6x3G8g4x%2B32XJXfPnP89WffgybPsxh99Ujoo6x6se3jNPXiAxjhMisPzIkhEGoF55AQowjEIeeTG0LoH6x7GSx6EQbjLjwGcrHfwpfYF8cf3DpZMZr1DmzI%2FJChIaFHm5wAikTeEnhOGievHbhIAaL2D9Q6jeQe%2BiCfuG6STYQkc3zcYxyQ7xVSDAY%2BTrdq0LU6kO9PSAfekYWtVR7xrBzxAR240dAccGc4kazt0aB%2BMA44cgm1HDlkkdkaiOTyyaYy%2Fgm05jRaLnbFoDo1sEoOHWtNrq7KpxWJrLDZx1Ea2iwafXtwBiproku8IipYwZataLapaMHIJZIlbHKYReonjeRg6AXARjSnzkW%2FHvduq1mhVLQGGNbs35TjQk9S5sESgcsD4DCpkGVTWXbRwFyRAmAqTWJwOEiDguBiFThRCFEVxzOLYjlqx7mK8FrnIifjqXXkLqWPujN8xL%2B9snYV1Fq85i4QmCeI4KDbGCak4HmHIoa5PPIhDyHPsW2dhncU4zmLFI57%2BfF%2FuAnlycmGAv7BzHK2%2FaHP0YBByD%2FhhsXkv9pETA0gcz00wjkkYsRBZf2H9xWjjusS3mvIcR6gUngzwDZZ9a31DC9%2FAkwCHCAbl1j0OnAgj5hDs4iQKSBAy84dsWN%2Fwbn1DzrwVRkEs%2F1S9A1C8AxnfO5jDv9VO1Klc4%2FFBeAUdb2h2BHIlhAQ92RFKTVO%2B0dDsCGw4lda8CaFlDm%2FBeHowGs6mNW5CaOlvLBZPj0XLpu2ExRJhLSiMvsXivHq4yvLo%2BeXlIsJ9%2BJrFPH%2FF%2FwM%3D%3C%2Fdiagram%3E%3Cdiagram%20id%3D%22Gf4T3bI3KiFpR_U1kMLW%22%20name%3D%22Page-2%22%3E7V1pc9u4sv01rvJ7VXIR4P5RcZzEud4SOXMn%2BeKiJVjiRBI1JBXb%2BfUP3GSRbErNBVrycGvqJqIphsYBug9OLzhRz2cvH31nMbn2Rmx6QpXRy4n6%2FoRSatoG%2FyO68ppcIYpOkitj3x0l15S3CwP3N8tuTK8u3REL0mvJpdDzpqG7yF8cevM5G4a5a47ve8%2F525686Sh3YeGMWe41oguDoTNlpdv%2B647CSXLV0tfu%2FsTc8ST7l4mS%2FmTmZDenF4KJM%2FKe1y6pFyfque95YfK32cs5m0ajlx%2BXDxU%2FXb2Yz%2BYh5gvOzw%2F9m5uLoTP7fWOqn0b%2B35dGL33KL2e6TH%2Fh82%2BD%2B9vri6%2FpS4ev2UgEz%2B5s6sz5p3dP3jwcpD8h%2FLMzdcdz%2FvchfxXm8wu%2FmB%2B6fBD76Q9Cb8GvDifudHTlvHrL6IWD0Bn%2BzD69m3i%2B%2B5s%2F1pmmz%2BQ%2F9sN0PlAjd8cg%2Bia%2FrPCrPgv4PXfZKJDCpWvnJXfjlROE6YWhN506i8B9XP0aM8cfu%2FN3Xhh6s%2FSm54kbssHCGUb3PPM5Hr1IOMtesoxBNqB8ANjL2qUUk4%2FMm7HQf%2BW3pD%2FtEds805NvpYuEph%2Bf3yacqqrJtcnaZFPVdGo56SQfr57%2BNg%2F4X9KpUGNa0NK0OKHGNMIpWDjz3Lww%2Fl1GMzieE70gxqsfTX82cpezeIiyO%2FjfxtGfPf4XZxaN5PwxWCQ%2FmCY3fEgen9yXXR5yqxKZECd0emw%2Byv2rFlXX%2F4Hkpnjq5G9T9PJ7ZM9fZheGy4Ajz%2FyHaGyiX8LlqL6927L4RX4tebf85Q6GqPRqG4as8p7Tu%2F%2F8z5ahffQFvHyn%2BGomCl%2FVKL%2FH3JmlLxuE%2Fk4wq%2FNbH%2F7Qmxpq6HVgaS0m3pw9zJezx8gdSAiaQmAbKAgsWn6P387UWxkyOfoNRt8mqNG3Fa38HmzmuFM59s3HXsONPQXGfugzJ2SjBydMXpl%2Fl4XujFWiUCC6nLjFIxL63k927k09bsLez72E%2BbrTaeFSRn6n7Cn6Gkx9%2Be8%2FdOfjq%2Fie99rbla8pnYsuefy7T9N4jzBxRyPGv%2F7O90L%2BqyccNSKkC4%2BTkpju6e%2F4f5wAniucPur8xc%2F5Z%2FL2mf8X3e6H596c%2Fy6OG1NUxgnwM4tIcH1uu3EHsZ3wZuzWwLFbIozdqgC7LcyBqRtjm8yBbONHGk2AGYdyyt4Qv48mxPseKc0KtTwrVGAGTJ1HNr3zAjd0vej5fnJvYWZsAz8%2Fu935hPluKBB1oiNhtwSBrlVuaTbaIdtC2SHdBO2h8stlz%2F1FDM2Mj2hwyhm58mYoUwOkXLkcFP3d2p3xipZeo57XIIpJMHARRQH2C8tF5CnufI%2BvcXZa2D2cR6sCZrXRj%2FL%2BHgb5JjIXEtO6mBIFtQ%2Fh2NvlNxmxKQtZfzj0lvOwYvE9et5U4lIfF8NG4UIIsDsJ%2BOOuWRA4Y3bvDfhWZX4aRP%2Bfl17O418nvkuuLREYUoKSVwgxAf8WMMcfThLw%2Fl0y7qM3Y5Q6ufgL0r01gstAsRESK8jFN%2FEZBymICeFyyiklZ4%2BnHSwuuXna5eaJGBpy92QYgoi0XkmkF%2BBaSaIqfIopi5fVx16MbF%2BLL0VzppfOhP4qhgSu52ShZhcG%2Favbm7WZ%2BVi8k19bFK9N%2FOg1s0Djas3kFlb5t3j0%2FBHze%2BkP%2BoE3jQZpw0vWGYxk9qejUf3IjsxRo8jCJptVum%2BTETN1lMsxNYg1lCnC7n2IgoirQIN38O7FtFCbJ9NUyu8hYy2tht5SUGFM0wK2OM5o5HM3LkdfeBCZkPJ7xJqAHHvxAV5g7L0Fmz%2FEyr4c%2F%2BZRXooafyjKO5x6AZMAtATAxgFgAV5XRhnbjb1NdMzY2wow9j7fQc%2FHyevyfaezFy565MOv4YY%2F754bBnmrxkRuEUUibKGYla0DC2zqBnGSKf9jS9gsvUtqio1CZhQVXrFtgIDFEDH%2Flztk2yBK7pIQNYLIQCXDEEUFNBM3uOU0uR%2BevvG0zFbKcFiX4TCC4nFEMYGUJb6HT43YaZAas%2Fjl04sy5tUlUDouiEIo4JQioBJTdhqkJi0BKvkggeoSKNzOiBADSOYYszAONL5nId8jVXknuWtqFIbEZYbzBQSsoCTLJsbmcv7kQXk2ZUVzlX0jJu1m266gEOOEo5SFUKb3Fo%2BM4p4nufAgFD3sopbIIFquksjQgKw7BSolMomgcKF5QOHC%2B%2B9Xl4P7NYwfN%2BMud4PdBpgMXJRDA%2Bx5Sov2G%2FxLI39%2FlDU3LVw81pQVVl0PfSGgVDn0NqC9Bws2dJ1p%2BCrHv0XsCSe9EyDqyl4WzHfZfMgeXpnjB3tNSThyGAyUDGxBIuEBZIScfvjznIJl4yLiplV%2Bj7qBESnJ71aSV3GrzQagjapZBsMJGy2nTFayiA2cKBiUbA0IjblB%2FxffFkd5r1L0FR08wZWHWcBiSoSQr7G1PJ2z54dg6PlszW5KMbFLpCxsDKVJZViZjUvwulSCcT6LKDYcW0ntoTt1w9fTCEqMSfz%2FpBuWexCByqEJKIc0KgMTohxaB6QcXnz96%2FL8Yg3lx83IS9J6MMph9vxVQn4auDuILk9SXpTyoqihtwhu0UDy4ogFQ99dJC0mJAJNEUDutSlUWOCvkgtkemmz0celTVnQHnq09OMK2YeZO1%2BGTMq7LWCwUH0CLCgv6nDk3XoQSDIoUhujKG3MsoGwzZiFMiOoe0QMFMmzaaUMdhd5u1gFK%2Fo9KaR0iJONw8kEGGG0clKnWLF0pHdsltyNbVkFgJIm0yUb2qp0OojLS8lLs5Sc4EUUTS0pXhqxAcVLo4IUr6zp%2FZrk1b%2B7u728ub%2B%2BuLkvDa7syC6mI7tJjNzUsMo9VzTFgqRQTdTEKPfpP1B7RomJYmeUaFAvg7ewscz06xwaiusyQYkF7YizAss65ZbS4QMo4AruorNEym%2FC7wuXstdHm%2BHXcfaJQsV0W06IkBlnLXDBZbxwJwsYp8PIDv8TYVEJEhYbgmVjpO0QBDzZvbBN90IFTa2re7%2BDTJpkLQ27Z9IUYNKFWSCbv3eNO9FtHPCiur8TqOf%2FgVpcFRUv4fwEyIcfevMn159VKHRSNW2GCK5Agaoa0CV56MyHbCoB6RIQDde2OklYK76Jz4IshT2KN8D7WglXl3DhevxRDWpb7QbfFkNvFiVJN0hdl%2Fxup%2FyOGCbOz9umKEdffc7LzrNGb27vLz9cnvfvL2WX6v1ZH11BBdioBp0fMvdC94mv%2BTgXSCrSnWODq5%2BhOgGSg4qHF0jPXH%2F8cc3YqQ5VxUQ8id8bvYsMCbSDAdcmkeoG1IVXatKicDFwDRqobgPLww0efOakmCDqK2UW4Y7BRe5KDKj1eHR%2BldzTdwqHiYQD6kTOZ%2BLPfvCVLzcJSpegmApO%2BTIseOc%2B96sh6cAkHkuy2arlWrpN5rtUpbRPpgYFUoqUDo5x%2BncwNvzFE7lajELDtUhof170yhlFd%2F3vMs1sh2lmRMlUkHRaaLScgaiqJjAraAdHI4OzAoqOHaRpQroLwwCCJAvnVWaYiQAF6S4MG%2BqsO4uOaJUFb22GX8XV2hIgKpKtiXJ3BIlDbRxwhYemBpCmDAduzifeSGpbzUGwUbbIBNuxH0wassxdah%2Fb2kh%2F26QugdyMkA5Sl8BXhlJYZOZSVeZSN6gTtZy4BMLeQeIS%2BMbV4cwDs7eWimsZCZWxjVl4l%2Fg9WZzbPTC44lxLA5tQeEMWBCk4zYUcCUvzFqvgUe5Py0r9WebDHAxnIFo5HQb0HqYozmCX3Mf5p%2F799cVg0P94IZW%2B3Sh9ccnReqkx1cvTQlEAnU8YlwQqjQ%2FUThJNQxlKolEgCJvmiEipr3tYcAcHE02HTvPgj9t3xsLxI2DjDjLToKODfTZk7i%2BJQUsMdFwvIqIr1cZJinwtxl9DFcsQHWo9VDeBTZLnFuTZRrOmDYIbRJKIIkp7AbtuSMWtluJWG3ailrutgLgLQ%2F1oYuBExwXBia5DvRX5464TDySTprpExaCorFGiQ0lTYxamoGw5Uft84mR3yhNWGsGko%2FqwcDiBupARm7KQbV4%2BUog7GC5BspZt25xKF8egwl6lfA7q5c1ft%2FGhAlKF201bNzsvw%2FWIBuhwBDrjggibFtWHXByYvaTExnWCIVDRtTv%2F5e2%2FE8wfqMNFyaAoWArN39aT7h5GSyYT71qBgG4qBkhxfPRl2l0nKJi4zilUB8SgLPFOdthrC4Oq4Ip6qQW0S5Gpd388e19R4VZSIMTTiLhqmXIgXUqBdZPvauNOVGDbBgEvSgukRxMmp6qGayurEsD5jdmc%2BZx4XCY0XabfdQmMjQRGp%2BU3SU%2FHSLjJIKYmpwWGIrXbLltVqTgirykAWGMWpguoeRqrZBY7ZRZQIS7oYYQJg7QcZBx8uvwgy3B3JAuqupZTBTWAc2gKeAyIKLKZccsjYB02somGDXVTDybu0753eX%2BiJGgjW2nYUHG0bKUuCBZVITil1obKo5O1ImXCLnDQUDioCtRgOb7vQR6E0gUOuJOCVEUHcOBPq4OCpNUtaHUNUrWpzz%2FAoYjSwYlZ8DvLatnWgl193Ila3k6BwAsT7I6mXpbvMlENCriZBNLEnCDgE28QkYJTkLFFBz9WcQapGHUJo4EKOqoEOmZ8zMIYQ1n23D0wVMOtL2ICYcj0YNUIm%2FuoSuC0mvdFKw1mIw3WmeQpO%2BUpRLWwREWYx9JLHmvtzNeH89ub%2B6%2B3V1cXX6UguKM8QaIp%2BURBnZQ1Yp0CiqAtjM0ax0JrTFwra9MA9MCDyf04dt9nURwINtDyYx0EeeZrR3jgYvMW2Gla5qO1HHyczGRB4XfZW18UKraCQwU6ilqGKESBgst%2BsKEGovKs15M%2Fem%2Blo3n0hqRNiDUT2sFZYPA7l2uupAZcVwOujTvRgS7mEPDCdtRHU1NFFA3VKdjWoKNefcYJef%2BNrp%2FCbOU8%2FYVhiRiy2ufrZB%2BhaK29g6SntecAyacSVtYhK1ARf3K67PokqNhEy9aNXUJmoZYtIQTsvJSdP4uALVmMdc%2BplZXnh0ODiIFUDzs58x5uHF2OhQ%2F6V7c3Ulzeg7hMiJ4Tl00DKEKnQGsCagibH0cTNCeFsyuqm3bYQJVL4Ez3fYrr0bs%2BU8WxFZMCWubcyfyXVDIbDT6yZY0J7Rec0YhbRakktxl%2FEzn%2BUHRrMYkZlBz9xqOP7HdqWsDoews2X0vRkAg0QQAZVyQW1O10OPUChoRA7lFa7FFWdL%2BVVAtRUEJFlTyp5SwYKdXWlGrr406yfeg24EVJterR5LUQm%2BB6bVpQp2HOvQbR5uO0wIAjcafMy6KrRbYQXYN8WHQdsKywLhS%2Fg%2FR79bFHMg%2BbAqnaaSppDD%2BwA431vWazQop%2Fh%2B5YiQGUl4OeVREm7pSDoIP771eXA5lbug%2F5z7Jy6p9qApVSKqT%2BiaNeRxMupTpF1VpQPV9pe0BZQ8fuCqmeT5OrhkAFqioOQID9E9O2qG6i4pFUNwB%2BIkXZdoNv4DIZqW5BTfgXbOg60%2FBVItACAZwsxZECtma%2BE3Juiml%2FK7lzG%2B7cRdNHkBmJa%2FqYnf0rRakWolQnTR9B4IUduXw8TR8N3CGy3EJWiFIJJ66hS5QdVoXUlDxZerPamJoGrn2yqQAR9lRsymCtSvtsAayUlw7HRULdC2FTKcpFauXuhXf977JyeU%2Fqkp61rsyaGUInDWcJaPkTToTNEHos3lQjuJ2cpkBFadn5AVJeagUBbiunEWgrl5xmIk8yaQUATt%2FTCFSrnK0Bbjkm3khKGi1gsFCZZhqBWnhmMNToFimJWwvipuE99aYDLQC3bNmivLJsj9da2qgP%2Byr3fyvuomA%2Fmkx%2FjZpIJmABx3MufG%2FIgiA9N2FzcRXAGuJUC9iXwZvi9B%2BSjq42zCrusFyNWgDf8NnTcj7KUAYYuJQwDt0TEgpUi0Mm0RaVIKOVU0%2FPvw3ub68vvj58u5Taxc4K4%2FLnMPQoAXKnwACQOHXraNJTpbuU7lK6y6Nzl5001YFsoiFsByF76rTfONaGPWssug12YagfTY6orlCccmbbgIg%2FcoPF1Hlda8xR1ZNbdktvhg7uEHldgc6LSg9D9D1uRxhUSgMVzbCZ40638BEJZiMwiYpKx%2BagA8GaXy57jotist73pRwU2T790NlI3LoK5ZdENcbWyil6SWsbuXPf2c5dzzocZTUtQMcjalvlWUF1URt3%2FWhS%2BHRDR%2BXu64YGNYfef0HF0Xsxw0SdE6IbBpC%2FL4snWg6%2Bjaqq1g0o5UZ2tGk9%2Fiauql03FaBySHa0aTv6Om43ZEJ15Wnr1nT6X0XJ1vq7QXIxZpGSIwvgyDaaHlUrdiAZIlm4o3syVM7RlZJdXcmuNu5ERQIvSrPLerscAQc2LVTJA7eXgB2MKhzSgocqsS4zjmlNygbjKH1VFUYWrvZeN22g91eMUeqvtmC03YFJjCoxMnB8woKK86OzKKPt5OX8yZMHUXaIiq2iIhIcPbhI74Y9p6sC0rxHLBj67iJxjnk13I8W0lugXuqph84ViVaO81WQRSqKNQC9wtN2QVJS3ZWkSvV8LlTMe4rzwoLmhSlKaNePJnPY0HSUoGdoKtQjXHYJ6gICXKNkQzMAWU9qqu0GXyeoHDFDg%2FokZ2eT5FSl9QN%2BpLIkhi3oXXTtBZ2CKYwryKa9rYWl%2BrDb5SPLQdiF6UpHkxQtmcABQCCZgGQCkgmIZQKrFmjbfIKwtHC9nBae9YGRssEO%2B79QcpY%2FXswwy3RBzTqs5auohM2No0keNwnuAGyTQCdgyw4wnUCgowrZOFSyA4wYAPJkoBoAQ3aAEQgDxXE3k9hAB5jKCk7J1wTwtS5a24I%2BWVhhsy4727ZXbuq3a8yidltxFwS7cTRp8SbVcF4oblxY8kL5enZZ9NUlMCYqD8ikOuCXgon3nKKSlX3JTJPusIkbp2CwsaDDOd6w4bvicNkEGskjdsojCIVapAAOpQvdh%2F378fof9dvDlxfns3plPn%2F7692wh0gt5rO07%2FsxFinOa0PDRmOWyT98gCfe2Js704u3qxy25XzERilofAT917%2FXP3yPPpwpmppdeP%2By%2FuP3r%2Buf7riL5794JCwlF1%2FcMHoaOVMUkn5OH6hb6ee350UfXtc%2BFJ9WKeEE3tIfpsPh%2FPzQv7m5GDqz3zem%2Bmnk%2F31p9LLcb75UxyzcdGNyXzRsGyeIz6ZO6P5iudeA0E%2B%2FeufF24OVkqRlyUtZI2Gz0H4p%2BZXSr71NovKTqJbPZVmdeJU9KfmdS0%2BKp%2BPqN2o%2BQ8tZ0MrZ2f%2BWZykf0auIVp6k%2Bt6apVibr1tM1GMq%2BAFTYdPyGXrzORtmxil6xfrSX%2FINNO6tVn05R4y0HdCMwh%2FMiIoa0OfZufr%2B4z89a%2Fp0%2Funxy4%2FrH6MfwIAKNqOZ3cvZPH2zxaswvfoWw9vcKtKyUQQdZ2Y9RVtFQvNGkWqFkh2sUVz1da16UHc2EZxu5Vy%2B1uu3vkHctBAO2CCCr11OhOnCyTSwiWIHVdSYzobey9XgrxvVurjqD38MesP%2FUsBxC7aJDe1bZks5Z6Rq3p4aZLNF7ZRD6mVrCd5n7cZY9gw1fxaFpRdyk9EUUqWFdGirQEYrzCWfG87r2m3pjq%2F6lc3sLNTCK1e%2BWfELhBi5b%2FC%2FJC%2FR1HyDK0MA%2Fapvvjet2T2Y76rdR741Sa8wcbynp4C1dbHgSJRd7J48glicOoJJBCzk3zv728vr0%2FPyr%2FG7K2385VX5CegVwNJ58yreIpaO1r3KfJRmkhB6kqaWZHePXGfmzUf3E3d%2Bks86IVp24YMbvXBi%2Frc6KOzqxJB7imX3Z4pi5z2g2kxcEe%2FKTKQrKxiVTInoaO5mUZ0sP5c23BX0iL7lSd1tC8DFsXPG1WoXembq69OUCNuGWh3PxtYTTs3vHgnJmrLWn3HmtkcJnnJlKrMfdW7TejgYNlNokF6g0%2BKcpgC5oAGREQtRR0SmoOvsjNcgKnF2YLrrcAz1JMcxFIvulmOYZasOiovZA0WbdbUQcTEyMlDXqOvKlgcJNunl8qA97E43LZIDFhfB1y6n1u9pKyl2UDuywDvzilBW%2By5M7htD%2Fr5uZGvFbBR7G11ubm3hEE3Z2m4MhAsn0ZZdbFrbVJ001S1PEmxvy6mch2JvreO0t6ScJXkwfLezIe3I2hZyOQQKdzvPNOpSnFC2WNsWhhWrTuzMsup6Pu5D7IZEtqfaW54k2LJmwt4BmtZsORydbT2M1CHBYypqSCfG6%2BCbSYn%2F%2FiK8Ml7nr%2FrIPZiQBs7INgxpvBlW1SIneS5LrCZcdi1sr2g5G68qglI%2F0QZ8E4VGBzuUM3uVtZlJhnY3Xt9SC1IkUQsPQdt4I6uFWrXN1VE2vnZs3zbyskgvLa4CI%2FVvX%2B%2BU2Zgf%2Fwm9%2B9GV96R8vjp%2FuP2oLt8D6%2FdbwBAruLBsR04widcLya%2FuioXUi%2Ba9XlhJ5lYNrikp6m69ZPNlO%2BFR6y2YKM6ZrZe1fHqSFU21pspKvjJfbxom1LTND%2BpsxdiF5Jb0dN%2FKFyt%2BgaaV%2F7tcYl8uXs7N22%2BfRj%2FJ44eL26%2F94L%2F9HS%2BxlWOx7ZxSc6ZYam3HktPMaWG9auZuVZwso2vr2tORS0%2FEOrOsQt6ZUtik4pUduuVJneWdUTP3D5mWue3N8l8wDLV6pTVYRX97s%2BDvp%2BWP78758vvvcN7%2F7Kr7WUW9Mj9TbK3NMirRxx1LoRo2uwVL%2BEQsImLmTXkWnKqfYbD5OV2toCzv8o2R2jtYEWV9YBfUjU9hahUncaPo6foiI3lOR0xjh5sgHVv%2Ftk%2FHotvqma2odva%2FwsxW9DPNIKuf2k0L5gxqRybv7UF5S2%2FqZ7pGiy%2FR9XrSzTzH1FL5UOhyKmtDO6FpRf9CNLu5fyl4l06KozZ2iessLU3AkrHzk8hSG64Jqm95UHdC8M3413vzn8%2Bfv3xwZp9%2FXP%2F%2B%2FvLR2d%2F%2BoVCTbLbZPxT3%2Bo1Usxa0BwgBt9K5hNAeWlC2tObERzG3PKq7Sfvln%2F9cj925r17TxdU%2Ffu%2F63WC0r0mrmfbapCUZNWnK1nWzRHW2FmR1PHGx3GSPhrZHCsVWhm41m7fFjWXxOYIn7W4Z9ZqlLWwxjfrsd23SaiSfmr5eUrGbSatj0xu1vVpbi3Yza3uE0C2P6kwV1QsrxO6WGYPLYl%2F9AZT1VbFd5RdFgLEJvLCMsqME3p6mKrmZoZPCM%2FA9U8wtT%2BpMNrGLOuIWib%2FkH%2Bp%2BgZg5aVPMcjmI%2FgabFvLBlJSsomSr8Gv%2BCd3EZKCROJiWCWJx6gYmmrcHQpKcwXGAzvoQ6nhy8emCL1G3x6drsajtrgPLjto2llHzSRBaAV80edfss0INKUFKJXVdB9VM6JWr3yx%2Fe88wNt6vKuqm%2B8W4jXKhxaG4DWNvbgObmga%2BdrlE4pBsfGeD2lWvivyML%2BRBibPxiF7QggpZLC3ThhAbDLy4KWzLgW%2FTuCPH0SNWXmQsxoNqtGnc%2BJyuNhxqMSORpu1KKx2BprT8AtF2sEEXUTPSke%2Bwj9N3AAUfh%2BQ8OhvVbpxHoQatC%2BfBP%2Fpe1CH67XbfWUyuvVE01hf%2FBw%3D%3D%3C%2Fdiagram%3E%3Cdiagram%20id%3D%22z09O4pCKp2IyFoq3Wv_x%22%20name%3D%22Page-4%22%3EddHBEoIgEADQr%2BGOMJWdzfLSyUNnRjZhBl0HabS%2BPh0wY6wTy9uFZRbCs2a8WNGpK0owhFE5En4ijCUsTaZllqeX%2FfHgobZahqIVSv2CgDToQ0voo0KHaJzuYqywbaFykQlrcYjL7mjirp2oYQNlJcxWb1o65TXd0dUL0LVaOic0ZBqxFAfolZA4fBHPCc8sovNRM2Zg5uEtc%2FHnzn%2Byn4dZaN2PA1Ow3j1toh%2Fi%2BRs%3D%3C%2Fdiagram%3E%3C%2Fmxfile%3E" TargetMode="External" Type="http://schemas.openxmlformats.org/officeDocument/2006/relationships/hyperlink"/><Relationship Id="rId7" Target="https://viewer.diagrams.net/?tags=%7B%7D&amp;lightbox=1&amp;highlight=0000ff&amp;edit=_blank&amp;layers=1&amp;nav=1&amp;page-id=Gf4T3bI3KiFpR_U1kMLW&amp;dark=auto#R%3Cmxfile%3E%3Cdiagram%20name%3D%22Page-1%22%20id%3D%229QZa35sTah60VMX2amKH%22%3E7V1dc5tIuv41rjp7wRT9CVw6jjNxbRKnLJ%2FZkytXA43Njiy0khwn%2B%2BtPIwEW3cgCLJrG1XMxsZCEpLef9%2Fvpt8%2FQxeOvP1ds%2BfA1i%2Fn8DLrxrzP08QxC4GFP%2FJNf%2BV1cIb6%2Fu3K%2FSuPi2suFWfpfXlx0i6tPaczXtRdusmy%2BSZf1i1G2WPBoU7vGVqvsuf6yJJvXP3XJ7rlyYRaxuXr1X2m8edhd9Yn7cv0zT%2B8fyk8GbvHMIytfXFxYP7A4e967hC7P0MUqyza7vx5%2FXfB5Lr1SLrv3fTrwbPXFVnyxafOGj%2FTLYzb7%2FJ%2FF7PPD7eUm%2Bvf17w9OsTw%2F2fyp%2BMEX%2Fzu7vf56eVN86c3vUhLPD%2BmGz5Ysyh8%2Fi%2BU%2BQx8eNo9z8QiIP9k8vV%2BIvyPxdfhKXFC%2FX%2FGVf%2FLVhv%2Fau1R83z959sg3q9%2FiJeWzQSG7Ej2oePz8shSVwB%2F2lgEX11ix%2BvfVrV8EJP4oZNRBXr4ir9n5l%2BtvJgjLw3VhkbFlFaiyuv3x5Wp2a6K00OjiAkCV1%2BXNX1cXlybIS1ZFgkeXVwO%2BPl99MhJdxB9bWhAr0lIExRfxee4yxaNFtuB1Ma2yp0XM849wxaMkW2wKZw2EHD6sN2xVXvDFY3GrvUfR0%2Brn9q35jfivdPN%2F%2BW3%2BIMWjH3vPfPxVfML2we%2FywULIYO9N%2BcMf%2B8%2B9vG37qHzfwaVcZ0%2BriB93jOJn3fPNK6%2FDxQ15XIsjVGSs%2BJxt0p%2F1sKJpmYu3fs9S8Z0rRGFQRxQOJKTsflHxrv0wQLoRlKAJkXSj3U9WbrRFXfV73gBEogARKEhc8XX6XxZuH7p1HDZpc6nCq50ifcgVNRUx3HlxPcw2m%2ByxEQ%2BvKksRVBZf5KwK5TqYzd0bWi%2F%2B23Scmq3jbi8dB4PpOPQNU3JZN5HsDnoruWwthlZyNa9QY%2BSxlZyOpeTNa%2BbA2pIBWr9BliRrPsxiqUnN%2Bffv11ffbr9eflPDKZHHLvM%2F%2Ba98FR4FkNJc%2FEg8iLOnnRQPreHQQapH6vrTFNQjnWFX%2BWH7inB9e%2FXp6uL89qohbzRYuA5CdaPSmI3rla6aMl19%2B%2Bu6KWUyWbDQlbKF0cscCCqC%2FX7%2BY2rmQBHs%2BEk%2BUtOwT5eXHz%2BcX%2FxzSpIlsC7Y0dNbpGYVF5%2FPhQObzc7%2FnJQ1qGRZiNYxwMyq0ZwiUU15RZkjVA%2B2ecVLwnAgR6jykf1spMpNmvORg2t5NK8oClPH04pCjLprB73TCuyTP9y9%2F%2BoRK%2FL0JhlIjVuNqySUqjOxSgJSa6tjaXyhuaCD5r5UErpZif4a376SMDWVR1RKqTQrOW5IoIxT8mCSSo7V7OnD9fU%2FZwejpdVD9hg%2BreUgaclXqfhGeQBUvuT7y6VR6gBSDAWbQijYEELRoUKoUu%2F3ZP35%2FNvHL5cf7z78mL7AMTxgbsYTuJpo3Wy1KlusH9Ll9EUuYxyPj3E1BxsraOjZLuzTmtQRNOCJBQ3EO3KjoYMGtRFmXGZQasvUggZzagGT6DGWrB6r5CdXcjX9Ny4zwKOl%2Fwd6jKC2ZPp6jERN4z5cfrn%2B9ufs7va6RTBmXvzlyd0wn4wcfxE1nzPKNJtG8WobfpXYHdwySxE98ntaZirTSOQbDWyZiZrsGhd%2BlcoysfCLoCnreH9dLXXwqLIGVle7AUqtkxgXRZWgHz2KKluy8hoNGDepNZV%2F3VzdXs7ujtIGJlPJqnaqHN64Al2iM5B6JzxaXd2vtlz5EsxDG2dEpdCc9E1x4ZEbDW2c1WKLeYGUaTRaVF8yX5eppmqKO0Wr0ZFZ099qlFQ4azZOjkS1EGBcTFfKemL5F1VT25vzPBw7tLV1ctGYXNZt3Efs6axrUXP6im%2BqaxlnWEswD54sy%2ByA3oZVzrp1G9YJ9BXpaH3FA%2FEY1haAGdeaPAFpcTArUSq%2FMRW1d2MkJkBLpob1JQGuLZnGAhtVmc5lZe3u0%2FXN9OM5JHMhQUM8h3XGc56BibJncn2tNVGMarLVSBoGg0BfW02O3GhgW%2B2pmbJxttqbZqbsqZny2FrePWczrxhmVbwrDtWOuXkqDqep4mrv%2BPv5j9n7iJucQzzJ0fhdnnF1MLM35ZVDDI7a1BLHQ9tUIENK3kvXeryPTL3VvCnPm0AdzJsmv94zroilZ8986xxncsoq3whr5sl7E6hHedPcJu%2BrlYxi%2FtDHu08311%2FfQRQk7zJsJGfpjIJ8c1juPSOaPvSMN0RBbTcglSs9tGGVYhfclzkL0ZEbDWxXfbXAYZxdLZVlanbVQJY77NHy11Y%2Bah09TU3JleBJt5KrJQ7zlHw0evzblLxhZNv1X5c3s7tjowanEz0pU7ubhjQEWsMny23vZFlLlB61rGW1aWjL6gBpqGXvSfD0yH2GNq0TILf7ppHbAaqP45LtxHBECV8tIxhlOExjYbY3HMAajm5IVCk75hkO3zjDUV80R65CDmc5AjVRvrm8uLz663J212oY%2BnTivaohWO78gGq8B5tm9w4W7wXmpdId%2Bgn6M%2Bm2exlLUA9ttWUya18ahnK0iGYaRjCBRDqYZiIdmDOs940V8S58gv4qXtpfq%2BMn1vEqwDR542GpLRNTcuCqfa%2FP57O75iMPpzhAC1M1VtJLsAKuOYcknnoa1lFjVx6nOXhnQD5IFPa0dgE5gB9t1k4tYBtn7SpIT87cGV6nNm2YXdszRyo%2FolvPFfWcjp5PoFBd6cvU9ByoLnd2%2Be3j7O7Y0U2TKQrJ462qDT2j9QABMIdJ%2FmYOFdRBompbFargPDg7FR8A1VunOAPNx0EDMAEueaUwk7Ou5rHJDZ%2FW3nYfHtI0lArLY6Z7j2sPjtxocEWfwLz2SmHM6dvVV82X7jBc1w4A88rKRp%2F62JaCqS1GkCeqgN5beP0jNxradFTaZ3SMMFph%2BUCIWFszR16zAS1HaSj2mZ1PayFNvrq7%2Bqgakfk8Xa55j%2Bxsa1OKG%2BGDmttB8BJDpqEi3ZSoDXbwLoBq937BHvkJRXgKqUk%2Bqon0QBrEJhd%2BTyg2taiwfMj9k1FykwOyBrQ1iU1O0E4oNrUswB9ZOjdLbADXKZBV7WQ8uKkp7L0IZ8QPNkpwfl1u1ba9PblRvXhTs9M4C80SGvAkqY1v3Iwj4u7TNnrRcIfL50vZHN9WfqYlJperbX0puPLmR%2BVGg4fk5mSHJxxGAocjFlaxnKlQ7DtvU4Gi5nmboCTQGwrFtiVO1%2FXqYKSEHitw5I%2F22ltvhmjb6qeFaEeIqhnxyBB9%2B667AavwsO3eGYvDjjg0bzfACXZ%2FekN6bWqhOAwUTeRawk59Rr2DXKp02ULx1FBU6zdrNs8Wd%2BJtpytGnLpYTaX6odNQmWg6p2W4eg5S6znmVatlXqLTMA9db9kVqQUdFscrvl6bJTlfklxDvVov3sq%2Bi9llft9X5aS3zorVBDlb8kW6uL97EDbaMHFJzDbQdF5B08S54bpw2PDsrTUXHWoio1ce9fg8Kj2hii8xGHrP8nTx6zcaOlTBhidwpm2LqGISU5Aohx%2B9STnytgjtpBxsYALXL3vrcPhLfyS2poeVFsYisTUS3812Bj0b4FtDEVmj2BWKBm5b9Iwek9XaLI60b3HCWFTLMTkK0%2FXG7MKWHKzDhgRac6FBJTuYV9gKJPJq04E1egtb5acNW1c9heikCjRqoBT6ekWnlhxMLG3JW7MbajV6S11EzY%2FXSx6lbL75bZjs5PNFRqdjEgPD6G4b%2FzSndK1nLpSoHLzMJZ%2Bh3LfOJQdB2idJEXPi6DdisZ7SwaFyutZYxJq6w758RllfqitwD3lnbWA0Zxf1JOoL7bGoaebUe8KiOez%2Fk2LRGx2MZSxrwdgejOZsAui1saRXjUwHFKGFYkcolqnSPolmucw%2F7lGs05AFr5Nkg0ge3dpQgdDMeqBqfy9mG8MqEIrcGkhwerNoqmbRm9S0WiGSz%2BdqONZRb62QNnAwN2zzZBgHDslnaJTbQ0cTXMP59mP54D6Bnf6OU%2Buz8iqfMvigFulAld4jcSk8cqOhvbCn%2BgyDwGha77MDEnVNG3s%2FSDSnmP22RrwuplwHMFILxo5gbKpm03k%2Bdmq9ZIsaKul%2FnrL8CRGQbJwihDnfvkIgbrvC7vapmEfZSog3K54vEPxyg5dvVV6Js2jtpHkwtGBz5%2F4pjZ2Iiwgau9DxkiRxSBhCJw5d7AQxieMw4jAifP%2BW9L749%2FUvn6uLs94qRP7dAFwW32j7RMIe0%2Fnv3VPiPewxD9yKd96KWFnEfO43%2Fiz%2Bf5M95p9Qf8kZvMg%2FlK%2FSZO%2BmP9kqZeJfITERNq7ETQqxrB7ZvOF1bL6Vw%2BboCxdPj%2BKjoiOv4mwt7rkWfx954TJbp%2Fur9vKy15fVLQeU7YMiZGs%2BT8tXbONhZ70LiPOnlyvuFHGxuoiLbJMm4ob5Z23z492aCoTvlrW%2B1Mplk7NpB0mmAwRqmK45nfaaCre9bUAnJecIIsITvFNyF8XMiUUG6FCKWeJ5DMYxtEquR8lPrcWR%2BNhcUcbS3lNoq3xuUdNkKr2Er5LsM4KyUsAimISFsqKE5taMe07iM8rCyIu5H1plnaiyrrj4efEdm7a%2ByoF5NTN%2BPO%2Fqw4MKG76iD7vLr6IjYssGPM75Rshzu%2FDp4l59PlstH9iieCN72mR7Id4rQX0qUs58XfLn3OWvvWc2K3G7RHyCHBYqCNz%2FGmJBsmflWzxnq7j%2B1avPcp55%2BHcqPi7%2FzPVmlf0t4LxbVfU7HY5VI4EvIbpsnq12T63uw%2F9xd2ai%2FOcfxUvbvGi7Is8FkqQf2cm6Eh%2F6PER0Z129mCROAjzPCaLAD2Pi%2BkGEjbeurUQWsujv%2B20RY38dtjAqtb9Rsth1955poyFt7XuzJhnuAjQnZcJBtMjEQkMdA5Jogy0nsw4YxxndHDFsVmbpQ4%2BffaGpL6ImBn0rgI68pUR3BdA3ujHSd1zmgHO3ygWzYBwAjAb2RnqdCtRtXNcb0Oi1nWdh0dgdjeZQ%2FafRqWt9fnlVc7ZobI%2FG8cr0Il4OuecHu9wU0yh0CI6RA33kx5QQ4EFbpp9o5W%2FJflc81AlX%2FmT6G2ygv2mu%2FJU5pq382crfa9YVEYwFXMOddfX9KHJ85hEnjAI%2FCbzY9WlgvHW1lb93W%2FmTdytMtQYIZRfRMCa0OiFMk4uwzSHrIlq4COxy5mO%2FcBFhBIlIRzh2fOpH0ItBjGxzyLqIEV3Eo1ixFtQBU12DfFAkahgXo5fnEzSV5a1nsJ5BJmUlMHF9gHaegUeAOHHCXYeHIRDhRcy2VUzrGaxnGMczCHP4kE04aUCyZ2hglOndxhs09cj01IFDiDkNQ74zNpBHwnN6ieeQ0GcEMkZcz%2B7JmGgduNzTPOEaMET1E3Hx6IPrgpNur%2Bqkqy5CJPbCaKerFDLfYYiKOIEDDFwQJpR6Vlenqav52AYBCyG6KasrkCazNM3o1DvbNDB%2BnNqQxwCXKedxKkkhlcGb9%2BDQDJXOB7kduc%2FQvfvAnNloL7wm6p%2FtE%2B0CLzh7lU4iHsgn%2Bh5kPA1JBm27HdzCtDNMzZmaNo0zfMoWv8XiqbFYNetMwmKH2c3NDnw4ImgJsOPUu8BCsSsU1VMKR4ei2azkoO0x6dYudgZjE2VgimD0tIGxNUXegrErGJt2sb10KY9XqeI4QTgBxa5XgiPi%2BEmUODHA3CU4obFbIzbob3xq73C%2BvZc5TrPSyAKi7SxOt8qZLn5macRH4xye%2BvQwB0nmmjQRELVy1KFraSaWZtKKgBh6EMes4KgnCXY4inwnwZRBzCMmHLZ1BtYZWI76G1vYtN7Cpg09Mb0cdege7mFbF2FdxIuLSBJKXVgwEeMEBg6LAHNoFEYeTBLCiHUR1kWM5iI22YbN76bOVJfmGNEGipPuFGK8fekh8iiI46QYH8u564Q4pA5PfBBi4KEEWT7iRLP%2Fd7IvHUgTKWnD2deaFbYMKW1AZwO616wrS2IaexyUbG9EBJrjwEF%2BjH0XuXHEEuOtqw3o3m1Al67XT%2Fxud%2FLbVMM56bQzMvq8YgiMIzu8fR7gcM3lqgN6vLlc3HLw5rJ%2FIEPo2ls%2Bdp%2Bhe8vgvRAdkOftg7Fi2r52%2FGv%2BSCbbvgWlrandFqUdUWrcHN%2BeKNXExqnKBRaKJ4ei0ZN8zRopXYLrKAqr9oeFYVsYGjfD1%2ByB0u2hWBZuLBTbQvH11mWL6RoUEholpNhEi2nsYBS7DuGcQgQDhkFtuoalJ1p6oq1OmVmdOnX5KeE8zpfm3fATMRl7ZC4ETRsQbWvCtiYkvwxcThPmF345JCR0AA2Qg6kXuBFBPEGhNf7W%2BI%2FVmsg%2FRSjlVNsShMiDdBTH0HRalrz76HR%2BATY1JaxfsH5BHqXOQ0B8UBCCEp5AhwZE5GsUMBSxJPIjOw3R%2BoXR%2FEKUPeakpsk6Borlio7iGMpzN7RMbIJlbdE6BusYXt1nzJJ8%2Bl3hGJDvM4dFmDoJADj2vICz2LWOwTqG0RxDh%2FPXJ%2BIbqtLR%2Fjg%2F%2BIde92B4d771QCtd09Wqlsnx9jzW04wiEoG6GtXftRnlwSM3GrobBY3rz5s9Xa2qBlssnh6L5jTpezbcm5v78PXufn8worYMuuqWFoytwWjOObunZn%2B0gAvUAxd6bJWnA5emKc29NxweifS7taUYgIi4RVuKJMB1oiQMHBJgGgYhjkLf%2FJMc38l%2BRM0J3PohTUbdrFhnA5wmo4NVulbuT%2FHUnE4zRQAe3m5sK3624vfSCvICDxAEd7bYIyF2%2FJgHDiUe4wBFMYjM3xtuK37v12EIeafrSU8roqQeCdLxdy9CSyCz3qGFdwhoEIQB93begSHgO5FPXAdyjH2CMI4T33oH6x3G8g4x%2B32XJXfPnP89WffgybPsxh99Ujoo6x6se3jNPXiAxjhMisPzIkhEGoF55AQowjEIeeTG0LoH6x7GSx6EQbjLjwGcrHfwpfYF8cf3DpZMZr1DmzI%2FJChIaFHm5wAikTeEnhOGievHbhIAaL2D9Q6jeQe%2BiCfuG6STYQkc3zcYxyQ7xVSDAY%2BTrdq0LU6kO9PSAfekYWtVR7xrBzxAR240dAccGc4kazt0aB%2BMA44cgm1HDlkkdkaiOTyyaYy%2Fgm05jRaLnbFoDo1sEoOHWtNrq7KpxWJrLDZx1Ea2iwafXtwBiproku8IipYwZataLapaMHIJZIlbHKYReonjeRg6AXARjSnzkW%2FHvduq1mhVLQGGNbs35TjQk9S5sESgcsD4DCpkGVTWXbRwFyRAmAqTWJwOEiDguBiFThRCFEVxzOLYjlqx7mK8FrnIifjqXXkLqWPujN8xL%2B9snYV1Fq85i4QmCeI4KDbGCak4HmHIoa5PPIhDyHPsW2dhncU4zmLFI57%2BfF%2FuAnlycmGAv7BzHK2%2FaHP0YBByD%2FhhsXkv9pETA0gcz00wjkkYsRBZf2H9xWjjusS3mvIcR6gUngzwDZZ9a31DC9%2FAkwCHCAbl1j0OnAgj5hDs4iQKSBAy84dsWN%2Fwbn1DzrwVRkEs%2F1S9A1C8AxnfO5jDv9VO1Klc4%2FFBeAUdb2h2BHIlhAQ92RFKTVO%2B0dDsCGw4lda8CaFlDm%2FBeHowGs6mNW5CaOlvLBZPj0XLpu2ExRJhLSiMvsXivHq4yvLo%2BeXlIsJ9%2BJrFPH%2FF%2FwM%3D%3C%2Fdiagram%3E%3Cdiagram%20id%3D%22Gf4T3bI3KiFpR_U1kMLW%22%20name%3D%22Page-2%22%3E7V1pc9u4sv01rvJ7VXIR4P5RcZzEud4SOXMn%2BeKiJVjiRBI1JBXb%2BfUP3GSRbErNBVrycGvqJqIphsYBug9OLzhRz2cvH31nMbn2Rmx6QpXRy4n6%2FoRSatoG%2FyO68ppcIQoxkytj3x0l15S3CwP3N8tuTK8u3REL0mvJpdDzpqG7yF8cevM5G4a5a47ve8%2F525686Sh3YeGMWe41oguDoTNlpdv%2B647CSXLV0tfu%2FsTc8ST7l4mS%2FmTmZDenF4KJM%2FKe1y6pFyfque95YfK32cs5m0ajlx%2BXDxU%2FXb2Yz%2BYh5gvOzw%2F9m5uLoTP7fWOqn0b%2B35dGL33KL2e6TH%2Fh82%2BD%2B9vri6%2FpS4ev2UgEz%2B5s6sz5p3dP3jwcpD8h%2FLMzdcdz%2FvchfxXm8wu%2FmB%2B6fBD76Q9Cb8GvDifudHTlvHrL6IWD0Bn%2BzD69m3i%2B%2B5s%2F1pmmz%2BQ%2F9sN0PlAjd8cg%2Bia%2FrPCrPgv4PXfZKJDCpWvnJXfjlROE6YWhN506i8B9XP0aM8cfu%2FN3Xhh6s%2FSm54kbssHCGUb3PPM5Hr1IOMtesoxBNqB8ANjL2qUUk4%2FMm7HQf%2BW3pD%2FtEds805NvpYuEph%2Bf3yacqqrJtcnaZFPVdGo56SQfr57%2BNg%2F4X9KpUGNa0NK0OKHGNMIpWDjz3Lww%2Fl1GMzieE70gxqsfTX82cpezeIiyO%2FjfxtGfPf4XZxaN5PwxWCQ%2FmCY3fEgen9yXXR5yqxKZECd0emw%2Byv2rFlXX%2F4Hkpnjq5G9T9PJ7ZM9fZheGy4Ajz%2FyHaGyiX8LlqL6927L4RX4tebf85Q6GqPRqG4as8p7Tu%2F%2F8z5ahffQFvHyn%2BGomCl%2FVKL%2FH3JmlLxuE%2Fk4wq%2FNbH%2F7Qmxpq6HVgaS0m3pw9zJezx8gdSAiaQmAbKAgsWn6P387UWxkyOfoNRt8mqNG3Fa38HmzmuFM59s3HXsONPQXGfugzJ2SjBydMXpl%2Fl4XujFWiUCC6nLjFIxL63k927k09bsLez72E%2BbrTaeFSRn6n7Cn6Gkx9%2Be8%2FdOfjq%2Fie99rbla8pnYsuefy7T9N4jzBxRyPGv%2F7O90L%2BqyccNSKkC4%2BTkpju6e%2F4f5wAniucPur8xc%2F5Z%2FL2mf8X3e6H596c%2Fy6OG1NUxgnwM4tIcH1uu3EHsZ3wZuzWwLFbIozdqgC7LcyBqRtjm8yBbONHGk2AGYdyyt4Qv48mxPseKc0KtTwrVGAGTJ1HNr3zAjd0vej5fnJvYWZsAz8%2Fu935hPluKBB1oiNhtwSBrlVuaTbaIdtC2SHdBO2h8stlz%2F1FDM2Mj2hwyhm58mYoUwOkXLkcFP3d2p3xipZeo57XIIpJMHARRQH2C8tF5CnufI%2BvcXZa2D2cR6sCZrXRj%2FL%2BHgb5JjIXEtO6mBIFtQ%2Fh2NvlNxmxKQtZfzj0lvOwYvE9et5U4lIfF8NG4UIIsDsJ%2BOOuWRA4Y3bvDfhWZX4aRP%2Bfl17O418nvkuuLREYUoKSVwgxAf8WMMcfThLw%2Fl0y7qM3Y5Q6ufgL0r01gstAsRESK8jFN%2FEZBymICeFyyiklZ4%2BnHSwuuXna5eaJGBpy92QYgoi0XkmkF%2BBaSaIqfIopi5fVx16MbF%2BLL0VzppfOhP4qhgSu52ShZhcG%2Favbm7WZ%2BVi8k19bFK9N%2FOg1s0Djas3kFlb5t3j0%2FBHze%2BkP%2BoE3jQZpw0vWGYxk9qejUf3IjsxRo8jCJptVum%2BTETN1lMsxNYg1lCnC7n2IgoirQIN38O7FtFCbJ9NUyu8hYy2tht5SUGFM0wK2OM5o5HM3LkdfeBCZkPJ7xJqAHHvxAV5g7L0Fmz%2FEyr4c%2F%2BZRXooafyjKO5x6AZMAtATAxgFgAV5XRhnbjb1NdMzY2wow9j7fQc%2FHyevyfaezFy565MOv4YY%2F754bBnmrxkRuEUUibKGYla0DC2zqBnGSKf9jS9gsvUtqio1CZhQVXrFtgIDFEDH%2Flztk2yBK7pIQNYLIQCXDEEUFNBM3uOU0uR%2BevvG0zFbKcFiX4TCC4nFEMYGUJb6HT43YaZAas%2Fjl04sy5tUlUDouiEIo4JQioBJTdhqkJi0BKvkggeoSKNzOiBADSOYYszAONL5nId8jVXknuWtqFIbEZYbzBQSsoCTLJsbmcv7kQXk2ZUVzlX0jJu1m266gEOOEo5SFUKb3Fo%2BM4p4nufAgFD3sopbIIFquksjQgKw7BSolMomgcKF5QOHC%2B%2B9Xl4P7NYwfN%2BMud4PdBpgMXJRDA%2Bx5Sov2G%2FxLI39%2FlDU3LVw81pQVVl0PfSGgVDn0NqC9Bws2dJ1p%2BCrHv0XsCSe9EyDqyl4WzHfZfMgeXpnjB3tNSThyGAyUDGxBIuEBZIScfvjznIJl4yLiplV%2Bj7qBESnJ71aSV3GrzQagjapZBsMJGy2nTFayiA2cKBiUbA0IjblB%2FxffFkd5r1L0FR08wZWHWcBiSoSQr7G1PJ2z54dg6PlszW5KMbFLpCxsDKVJZViZjUvwulSCcT6LKDYcW0ntoTt1w9fTCEqMSfz%2FpBuWexCByqEJKIc0KgMTohxaB6QcXnz96%2FL8Yg3lx83IS9J6MMph9vxVQn4auDuILk9SXpTyoqihtwhu0UDy4ogFQ99dJC0mJAJNEUDutSlUWOCvkgtkemmz0celTVnQHnq09OMK2YeZO1%2BGTMq7LWCwUH0CLCgv6nDk3XoQSDIoUhujKG3MsoGwzZiFMiOoe0QMFMmzaaUMdhd5u1gFK%2Fo9KaR0iJONw8kEGGG0clKnWLF0pHdsltyNbVkFgJIm0yUb2qp0OojLS8lLs5Sc4EUUTS0pXhqxAcVLo4IUr6zp%2FZrk1b%2B7u728ub%2B%2BuLkvDa7syC6mI7tJjNzUsMo9VzTFgqRQTdTEKPfpP1B7RomJYmeUaFAvg7ewscz06xwaiusyQYkF7YizAss65ZbS4QMo4AruorNEym%2FC7wuXstdHm%2BHXcfaJQsV0W06IkBlnLXDBZbxwJwsYp8PIDv8TYVEJEhYbgmVjpO0QBDzZvbBN90IFTa2re7%2BDTJpkLQ27Z9IUYNKFWSCbv3eNO9FtHPCiur8TqOf%2FgVpcFRUv4fwEyIcfevMn159VKHRSNW2GCK5Agaoa0CV56MyHbCoB6RIQDde2OklYK76Jz4IshT2KN8D7WglXl3DhevxRDWpb7QbfFkNvFiVJN0hdl%2Fxup%2FyOGCbOz9umKEdffc7LzrNGb27vLz9cnvfvL2WX6v1ZH11BBdioBp0fMvdC94mv%2BTgXSCrSnWODq5%2BhOgGSg4qHF0jPXH%2F8cc3YqQ5VxUQ8id8bvYsMCbSDAdcmkeoG1IVXatKicDFwDRqobgPLww0efOakmCDqK2UW4Y7BRe5KDKj1eHR%2BldzTdwqHiYQD6kTOZ%2BLPfvCVLzcJSpegmApO%2BTIseOc%2B96sh6cAkHkuy2arlWrpN5rtUpbRPpgYFUoqUDo5x%2BncwNvzFE7lajELDtUhof170yhlFd%2F3vMs1sh2lmRMlUkHRaaLScgaiqJjAraAdHI4OzAoqOHaRpQroLwwCCJAvnVWaYiQAF6S4MG%2BqsO4uOaJUFb22GX8XV2hIgKpKtiXJ3BIlDbRxwhYemBpCmDAduzifeSGpbzUGwUbbIBNuxH0wassxdah%2Fb2kh%2F26QugdyMkA5Sl8BXhlJYZOZSVeZSN6gTtZy4BMLeQeIS%2BMbV4cwDs7eWimsZCZWxjVl4l%2Fg9WZzbPTC44lxLA5tQeEMWBCk4zYUcCUvzFqvgUe5Py0r9WebDHAxnIFo5HQb0HqYozmCX3Mf5p%2F799cVg0P94IZW%2B3Sh9ccnReqkx1cvTQlEAnU8YlwQqjQ%2FUThJNQxlKolEgCJvmiEipr3tYcAcHE02HTvPgj9t3xsLxI2DjDjLToKODfTZk7i%2BJQUsMdFwvIqIr1cZJinwtxl9DFcsQHWo9VDeBTZLnFuTZRrOmDYIbRJKIIkp7AbtuSMWtluJWG3ailrutgLgLQ%2F1oYuBExwXBia5DvRX5464TDySTprpExaCorFGiQ0lTYxamoGw5Uft84mR3yhNWGsGko%2FqwcDiBupARm7KQbV4%2BUog7GC5BspZt25xKF8egwl6lfA7q5c1ft%2FGhAlKF201bNzsvw%2FWIBuhwBDrjggibFtWHXByYvaTExnWCIVDRtTv%2F5e2%2FE8wfqMNFyaAoWArN39aT7h5GSyYT71qBgG4qBkhxfPRl2l0nKJi4zilUB8SgLPFOdthrC4Oq4Ip6qQW0S5Gpd388e19R4VZSIMTTiLhqmXIgXUqBdZPvauNOVGDbBgEvSgukRxMmp6qGayurEsD5jdmc%2BZx4XCY0XabfdQmMjQRGp%2BU3SU%2FHSLjJIKYmpwWGIrXbLltVqTgirykAWGMWpguoeRqrZBY7ZRZQIS7oYYQJg7QcZBx8uvwgy3B3JAuqupZTBTWAc2gKeAyIKLKZccsjYB02somGDXVTDybu0753eX%2BiJGgjW2nYUHG0bKUuCBZVITil1obKo5O1ImXCLnDQUDioCtRgOb7vQR6E0gUOuJOCVEUHcOBPq4OCpNUtaHUNUrWpzz%2FAoYjSwYlZ8DvLatnWgl193Ila3k6BwAsT7I6mXpbvMlENCriZBNLEnCDgE28QkYJTkLFFBz9WcQapGHUJo4EKOqoEOmZ8zMIYQ1n23D0wVMOtL2ICYcj0YNUIm%2FuoSuC0mvdFKw1mIw3WmeQpO%2BUpRLWwREWYx9JLHmvtzNeH89ub%2B6%2B3V1cXX6UguKM8QaIp%2BURBnZQ1Yp0CiqAtjM0ax0JrTFwra9MA9MCDyf04dt9nURwINtDyYx0EeeZrR3jgYvMW2Gla5qO1HHyczGRB4XfZW18UKraCQwU6ilqGKESBgst%2BsKEGovKs15M%2Fem%2Blo3n0hqRNiDUT2sFZYPA7l2uupAZcVwOujTvRgS7mEPDCdtRHU1NFFA3VKdjWoKNefcYJef%2BNrp%2FCbOU8%2FYVhiRiy2ufrZB%2BhaK29g6SntecAyacSVtYhK1ARf3K67PokqNhEy9aNXUJmoZYtIQTsvJSdP4uALVmMdc%2BplZXnh0ODiIFUDzs58x5uHF2OhQ%2F6V7c3Ulzeg7hMiJ4Tl00DKEKnQGsCagibH0cTNCeFsyuqm3bYQJVL4Ez3fYrr0bs%2BU8WxFZMCWubcyfyXVDIbDT6yZY0J7Rec0YhbRakktxl%2FEzn%2BUHRrMYkZlBz9xqOP7HdqWsDoews2X0vRkAg0QQAZVyQW1O10OPUChoRA7lFa7FFWdL%2BVVAtRUEJFlTyp5SwYKdXWlGrr406yfeg24EVJterR5LUQm%2BB6bVpQp2HOvQbR5uO0wIAjcafMy6KrRbYQXYN8WHQdsKywLhS%2Fg%2FR79bFHMg%2BbAqnaaSppDD%2BwA431vWazQop%2Fh%2B5YiQGUl4OeVREm7pSDoIP771eXA5lbug%2F5z7Jy6p9qApVSKqT%2BiaNeRxMupTpF1VpQPV9pe0BZQ8fuCqmeT5OrhkAFqioOQID9E9O2qG6i4pFUNwB%2BIkXZdoNv4DIZqW5BTfgXbOg60%2FBVItACAZwsxZECtma%2BE3Juiml%2FK7lzG%2B7cRdNHkBmJa%2FqYnf0rRakWolQnTR9B4IUduXw8TR8N3CGy3EJWiFIJJ66hS5QdVoXUlDxZerPamJoGrn2yqQAR9lRsymCtSvtsAayUlw7HRULdC2FTKcpFauXuhXf977JyeU%2Fqkp61rsyaGUInDWcJaPkTToTNEHos3lQjuJ2cpkBFadn5AVJeagUBbiunEWgrl5xmIk8yaQUATt%2FTCFSrnK0Bbjkm3khKGi1gsFCZZhqBWnhmMNToFimJWwvipuE99aYDLQC3bNmivLJsj9da2qgP%2Byr3fyvuomA%2Fmkx%2FjZpIJmABx3MufG%2FIgiA9N2FzcRXAGuJUC9iXwZvi9B%2BSjq42zCrusFyNWgDf8NnTcj7KUAYYuJQwDt0TEgpUi0Mm0RaVIKOVU0%2FPvw3ub68vvj58u5Taxc4K4%2FLnMPQoAXKnwACQOHXraNJTpbuU7lK6y6Nzl5001YFsoiFsByF76rTfONaGPWssug12YagfTY6orlCccmbbgIg%2FcoPF1Hlda8xR1ZNbdktvhg7uEHldgc6LSg9D9D1uRxhUSgMVzbCZ40638BEJZiMwiYpKx%2BagA8GaXy57jotist73pRwU2T790NlI3LoK5ZdENcbWyil6SWsbuXPf2c5dzzocZTUtQMcjalvlWUF1URt3%2FWhS%2BHRDR%2BXu64YGNYfef0HF0Xsxw0SdE6IbBpC%2FL4snWg6%2Bjaqq1g0o5UZ2tGk9%2Fiauql03FaBySHa0aTv6Om43ZEJ15Wnr1nT6X0XJ1vq7QXIxZpGSIwvgyDaaHlUrdiAZIlm4o3syVM7RlZJdXcmuNu5ERQIvSrPLerscAQc2LVTJA7eXgB2MKhzSgocqsS4zjmlNygbjKH1VFUYWrvZeN22g91eMUeqvtmC03YFJjCoxMnB8woKK86OzKKPt5OX8yZMHUXaIiq2iIhIcPbhI74Y9p6sC0rxHLBj67iJxjnk13I8W0lugXuqph84ViVaO81WQRSqKNQC9wtN2QVJS3ZWkSvV8LlTMe4rzwoLmhSlKaNePJnPY0HSUoGdoKtQjXHYJ6gICXKNkQzMAWU9qqu0GXyeoHDFDg%2FokZ2eT5FSl9QN%2BpLIkhi3oXXTtBZ2CKYwryKa9rYWl%2BrDb5SPLQdiF6UpHkxQtmcABQCCZgGQCkgmIZQKrFmjbfIKwtHC9nBae9YGRssEO%2B79QcpY%2FXswwy3RBzTqs5auohM2No0keNwnuAGyTQCdgyw4wnUCgowrZOFSyA4wYAPJkoBoAQ3aAEQgDxXE3k9hAB5jKCk7J1wTwtS5a24I%2BWVhhsy4727ZXbuq3a8yidltxFwS7cTRp8SbVcF4oblxY8kL5enZZ9NUlMCYqD8ikOuCXgon3nKKSlX3JTJPusIkbp2CwsaDDOd6w4bvicNkEGskjdsojCIVapAAOpQvdh%2F378fof9dvDlxfns3plPn%2F7692wh0gt5rO07%2FsxFinOa0PDRmOWyT98gCfe2Js704u3qxy25XzERilofAT917%2FXP3yPPpwpmppdeP%2By%2FuP3r%2Buf7riL5794JCwlF1%2FcMHoaOVMUkn5OH6hb6ee350UfXtc%2BFJ9WKeEE3tIfpsPh%2FPzQv7m5GDqz3zem%2Bmnk%2F31p9LLcb75UxyzcdGNyXzRsGyeIz6ZO6P5iudeA0E%2B%2FeufF24OVkqRlyUtZI2Gz0H4p%2BZXSr71NovKTqJbPZVmdeJU9KfmdS0%2BKp%2BPqN2o%2BQ8tZ0MrZ2f%2BWZykf0auIVp6k%2Bt6apVibr1tM1GMq%2BAFTYdPyGXrzORtmxil6xfrSX%2FINNO6tVn05R4y0HdCMwh%2FMiIoa0OfZufr%2B4z89a%2Fp0%2Funxy4%2FrH6MfwIAKNqOZ3cvZPH2zxaswvfoWw9vcKtKyUQQdZ2Y9RVtFQvNGkWqFkh2sUVz1da16UHc2EZxu5Vy%2B1uu3vkHctBAO2CCCr11OhOnCyTSwiWIHVdSYzobey9XgrxvVurjqD38MesP%2FUsBxC7aJDe1bZks5Z6Rq3p4aZLNF7ZRD6mVrCd5n7cZY9gw1fxaFpRdyk9EUUqWFdGirQEYrzCWfG87r2m3pjq%2F6lc3sLNTCK1e%2BWfELhBi5b%2FC%2FJC%2FR1HyDK0MA%2Fapvvjet2T2Y76rdR741Sa8wcbynp4C1dbHgSJRd7J48glicOoJJBCzk3zv728vr0%2FPyr%2FG7K2385VX5CegVwNJ58yreIpaO1r3KfJRmkhB6kqaWZHePXGfmzUf3E3d%2Bks86IVp24YMbvXBi%2Frc6KOzqxJB7imX3Z4pi5z2g2kxcEe%2FKTKQrKxiVTInoaO5mUZ0sP5c23BX0iL7lSd1tC8DFsXPG1WoXembq69OUCNuGWh3PxtYTTs3vHgnJmrLWn3HmtkcJnnJlKrMfdW7TejgYNlNokF6g0%2BKcpgC5oAGREQtRR0SmoOvsjNcgKnF2YLrrcAz1JMcxFIvulmOYZasOiovZA0WbdbUQcTEyMlDXqOvKlgcJNunl8qA97E43LZIDFhfB1y6n1u9pKyl2UDuywDvzilBW%2By5M7htD%2Fr5uZGvFbBR7G11ubm3hEE3Z2m4MhAsn0ZZdbFrbVJ001S1PEmxvy6mch2JvreO0t6ScJXkwfLezIe3I2hZyOQQKdzvPNOpSnFC2WNsWhhWrTuzMsup6Pu5D7IZEtqfaW54k2LJmwt4BmtZsORydbT2M1CHBYypqSCfG6%2BCbSYn%2F%2FiK8Ml7nr%2FrIPZiQBs7INgxpvBlW1SIneS5LrCZcdi1sr2g5G68qglI%2F0QZ8E4VGBzuUM3uVtZlJhnY3Xt9SC1IkUQsPQdt4I6uFWrXN1VE2vnZs3zbyskgvLa4CI%2FVvX%2B%2BU2Zgf%2Fwm9%2B9GV96R8vjp%2FuP2oLt8D6%2FdbwBAruLBsR04widcLya%2FuioXUi%2Ba9XlhJ5lYNrikp6m69ZPNlO%2BFR6y2YKM6ZrZe1fHqSFU21pspKvjJfbxom1LTND%2BpsxdiF5Jb0dN%2FKFyt%2BgaaV%2F7tcYl8uXs7N22%2BfRj%2FJ44eL26%2F94L%2F9HS%2BxlWOx7ZxSc6ZYam3HktPMaWG9auZuVZwso2vr2tORS0%2FEOrOsQt6ZUtik4pUduuVJneWdUTP3D5mWue3N8l8wDLV6pTVYRX97s%2BDvp%2BWP78758vvvcN7%2F7Kr7WUW9Mj9TbK3NMirRxx1LoRo2uwVL%2BEQsImLmTXkWnKqfYbD5OV2toCzv8o2R2jtYEWV9YBfUjU9hahUncaPo6foiI3lOR0xjh5sgHVv%2Ftk%2FHotvqma2odva%2FwsxW9DPNIKuf2k0L5gxqRybv7UF5S2%2FqZ7pGiy%2FR9XrSzTzH1FL5UOhyKmtDO6FpRf9CNLu5fyl4l06KozZ2iessLU3AkrHzk8hSG64Jqm95UHdC8M3413vzn8%2Bfv3xwZp9%2FXP%2F%2B%2FvLR2d%2F%2BoVCTbLbZPxT3%2Bo1Usxa0BwgBt9K5hNAeWlC2tObERzG3PKq7Sfvln%2F9cj925r17TxdU%2Ffu%2F63WC0r0mrmfbapCUZNWnK1nWzRHW2FmR1PHGx3GSPhrZHCsVWhm41m7fFjWXxOYIn7W4Z9ZqlLWwxjfrsd23SaiSfmr5eUrGbSatj0xu1vVpbi3Yza3uE0C2P6kwV1QsrxO6WGYPLYl%2F9AZT1VbFd5RdFgLEJvLCMsqME3p6mKrmZoZPCM%2FA9U8wtT%2BpMNrGLOuIWib%2FkH%2Bp%2BgZg5aVPMcjmI%2FgabFvLBlJSsomSr8Gv%2BCd3EZKCROJiWCWJx6gYmmrcHQpKcwXGAzvoQ6nhy8emCL1G3x6drsajtrgPLjto2llHzSRBaAV80edfss0INKUFKJXVdB9VM6JWr3yx%2Fe88wNt6vKuqm%2B8W4jXKhxaG4DWNvbgObmga%2BdrlE4pBsfGeD2lWvivyML%2BRBibPxiF7QggpZLC3ThhAbDLy4KWzLgW%2FTuCPH0SNWXmQsxoNqtGnc%2BJyuNhxqMSORpu1KKx2BprT8AtF2sEEXUTPSke%2Bwj9N3AAUfh%2BQ8OhvVbpxHoQatC%2BfBP%2Fpe1CH67XbfWUyuvVE01hf%2FBw%3D%3D%3C%2Fdiagram%3E%3Cdiagram%20id%3D%22z09O4pCKp2IyFoq3Wv_x%22%20name%3D%22Page-4%22%3EddHBEoIgEADQr%2BGOMJWdzfLSyUNnRjZhBl0HabS%2BPh0wY6wTy9uFZRbCs2a8WNGpK0owhFE5En4ijCUsTaZllqeX%2FfHgobZahqIVSv2CgDToQ0voo0KHaJzuYqywbaFykQlrcYjL7mjirp2oYQNlJcxWb1o65TXd0dUL0LVaOic0ZBqxFAfolZA4fBHPCc8sovNRM2Zg5uEtc%2FHnzn%2Byn4dZaN2PA1Ow3j1toh%2Fi%2BRs%3D%3C%2Fdiagram%3E%3C%2Fmxfile%3E"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7.png" Type="http://schemas.openxmlformats.org/officeDocument/2006/relationships/image"/><Relationship Id="rId8" Target="../media/image22.jpeg" Type="http://schemas.openxmlformats.org/officeDocument/2006/relationships/image"/><Relationship Id="rId9"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1E2E"/>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4001" y="551379"/>
            <a:ext cx="3793097" cy="4114800"/>
          </a:xfrm>
          <a:custGeom>
            <a:avLst/>
            <a:gdLst/>
            <a:ahLst/>
            <a:cxnLst/>
            <a:rect r="r" b="b" t="t" l="l"/>
            <a:pathLst>
              <a:path h="4114800" w="3793097">
                <a:moveTo>
                  <a:pt x="0" y="0"/>
                </a:moveTo>
                <a:lnTo>
                  <a:pt x="3793098" y="0"/>
                </a:lnTo>
                <a:lnTo>
                  <a:pt x="3793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2132281" y="4552107"/>
            <a:ext cx="5479758" cy="4114800"/>
          </a:xfrm>
          <a:custGeom>
            <a:avLst/>
            <a:gdLst/>
            <a:ahLst/>
            <a:cxnLst/>
            <a:rect r="r" b="b" t="t" l="l"/>
            <a:pathLst>
              <a:path h="4114800" w="5479758">
                <a:moveTo>
                  <a:pt x="0" y="4114800"/>
                </a:moveTo>
                <a:lnTo>
                  <a:pt x="5479758" y="4114800"/>
                </a:lnTo>
                <a:lnTo>
                  <a:pt x="5479758"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217449" y="1708507"/>
            <a:ext cx="15072552" cy="920751"/>
          </a:xfrm>
          <a:prstGeom prst="rect">
            <a:avLst/>
          </a:prstGeom>
        </p:spPr>
        <p:txBody>
          <a:bodyPr anchor="t" rtlCol="false" tIns="0" lIns="0" bIns="0" rIns="0">
            <a:spAutoFit/>
          </a:bodyPr>
          <a:lstStyle/>
          <a:p>
            <a:pPr algn="ctr">
              <a:lnSpc>
                <a:spcPts val="6400"/>
              </a:lnSpc>
            </a:pPr>
            <a:r>
              <a:rPr lang="en-US" b="true" sz="8000">
                <a:solidFill>
                  <a:srgbClr val="FFFFFF"/>
                </a:solidFill>
                <a:latin typeface="TT Autonomous Bold"/>
                <a:ea typeface="TT Autonomous Bold"/>
                <a:cs typeface="TT Autonomous Bold"/>
                <a:sym typeface="TT Autonomous Bold"/>
              </a:rPr>
              <a:t>MINI APP ZALO</a:t>
            </a:r>
          </a:p>
        </p:txBody>
      </p:sp>
      <p:sp>
        <p:nvSpPr>
          <p:cNvPr name="Freeform 7" id="7"/>
          <p:cNvSpPr/>
          <p:nvPr/>
        </p:nvSpPr>
        <p:spPr>
          <a:xfrm flipH="false" flipV="false" rot="-5400000">
            <a:off x="-3897526" y="862281"/>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8"/>
            <a:stretch>
              <a:fillRect l="0" t="0" r="0" b="0"/>
            </a:stretch>
          </a:blipFill>
        </p:spPr>
      </p:sp>
      <p:sp>
        <p:nvSpPr>
          <p:cNvPr name="Freeform 8" id="8"/>
          <p:cNvSpPr/>
          <p:nvPr/>
        </p:nvSpPr>
        <p:spPr>
          <a:xfrm flipH="false" flipV="false" rot="0">
            <a:off x="11620015" y="-2514104"/>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9"/>
            <a:stretch>
              <a:fillRect l="0" t="0" r="0" b="0"/>
            </a:stretch>
          </a:blipFill>
        </p:spPr>
      </p:sp>
      <p:sp>
        <p:nvSpPr>
          <p:cNvPr name="TextBox 9" id="9"/>
          <p:cNvSpPr txBox="true"/>
          <p:nvPr/>
        </p:nvSpPr>
        <p:spPr>
          <a:xfrm rot="0">
            <a:off x="5375168" y="9176913"/>
            <a:ext cx="6757113" cy="530225"/>
          </a:xfrm>
          <a:prstGeom prst="rect">
            <a:avLst/>
          </a:prstGeom>
        </p:spPr>
        <p:txBody>
          <a:bodyPr anchor="t" rtlCol="false" tIns="0" lIns="0" bIns="0" rIns="0">
            <a:spAutoFit/>
          </a:bodyPr>
          <a:lstStyle/>
          <a:p>
            <a:pPr algn="ctr">
              <a:lnSpc>
                <a:spcPts val="3999"/>
              </a:lnSpc>
            </a:pPr>
            <a:r>
              <a:rPr lang="en-US" sz="3999" spc="91">
                <a:solidFill>
                  <a:srgbClr val="FFFFFF"/>
                </a:solidFill>
                <a:latin typeface="Canva Sans"/>
                <a:ea typeface="Canva Sans"/>
                <a:cs typeface="Canva Sans"/>
                <a:sym typeface="Canva Sans"/>
              </a:rPr>
              <a:t>NHÓM 10</a:t>
            </a:r>
          </a:p>
        </p:txBody>
      </p:sp>
      <p:sp>
        <p:nvSpPr>
          <p:cNvPr name="TextBox 10" id="10"/>
          <p:cNvSpPr txBox="true"/>
          <p:nvPr/>
        </p:nvSpPr>
        <p:spPr>
          <a:xfrm rot="0">
            <a:off x="2611417" y="3783377"/>
            <a:ext cx="13065165" cy="2826130"/>
          </a:xfrm>
          <a:prstGeom prst="rect">
            <a:avLst/>
          </a:prstGeom>
        </p:spPr>
        <p:txBody>
          <a:bodyPr anchor="t" rtlCol="false" tIns="0" lIns="0" bIns="0" rIns="0">
            <a:spAutoFit/>
          </a:bodyPr>
          <a:lstStyle/>
          <a:p>
            <a:pPr algn="ctr">
              <a:lnSpc>
                <a:spcPts val="11154"/>
              </a:lnSpc>
              <a:spcBef>
                <a:spcPct val="0"/>
              </a:spcBef>
            </a:pPr>
            <a:r>
              <a:rPr lang="en-US" sz="7436" spc="171">
                <a:solidFill>
                  <a:srgbClr val="FFFFFF"/>
                </a:solidFill>
                <a:latin typeface="DFVN Brasika Display"/>
                <a:ea typeface="DFVN Brasika Display"/>
                <a:cs typeface="DFVN Brasika Display"/>
                <a:sym typeface="DFVN Brasika Display"/>
              </a:rPr>
              <a:t>ĐĂNG KÍ LỊCH ĐẶT HẸN</a:t>
            </a:r>
          </a:p>
          <a:p>
            <a:pPr algn="ctr">
              <a:lnSpc>
                <a:spcPts val="11154"/>
              </a:lnSpc>
              <a:spcBef>
                <a:spcPct val="0"/>
              </a:spcBef>
            </a:pPr>
            <a:r>
              <a:rPr lang="en-US" sz="7436" spc="171">
                <a:solidFill>
                  <a:srgbClr val="FFFFFF"/>
                </a:solidFill>
                <a:latin typeface="DFVN Brasika Display"/>
                <a:ea typeface="DFVN Brasika Display"/>
                <a:cs typeface="DFVN Brasika Display"/>
                <a:sym typeface="DFVN Brasika Display"/>
              </a:rPr>
              <a:t> CẮT TÓC VÀ TƯ VẤN </a:t>
            </a:r>
          </a:p>
        </p:txBody>
      </p:sp>
      <p:sp>
        <p:nvSpPr>
          <p:cNvPr name="TextBox 11" id="11"/>
          <p:cNvSpPr txBox="true"/>
          <p:nvPr/>
        </p:nvSpPr>
        <p:spPr>
          <a:xfrm rot="0">
            <a:off x="2611417" y="3783377"/>
            <a:ext cx="13065165" cy="2826130"/>
          </a:xfrm>
          <a:prstGeom prst="rect">
            <a:avLst/>
          </a:prstGeom>
        </p:spPr>
        <p:txBody>
          <a:bodyPr anchor="t" rtlCol="false" tIns="0" lIns="0" bIns="0" rIns="0">
            <a:spAutoFit/>
          </a:bodyPr>
          <a:lstStyle/>
          <a:p>
            <a:pPr algn="ctr">
              <a:lnSpc>
                <a:spcPts val="11154"/>
              </a:lnSpc>
              <a:spcBef>
                <a:spcPct val="0"/>
              </a:spcBef>
            </a:pPr>
            <a:r>
              <a:rPr lang="en-US" sz="7436" spc="171">
                <a:solidFill>
                  <a:srgbClr val="FFFFFF"/>
                </a:solidFill>
                <a:latin typeface="DFVN Brasika Display"/>
                <a:ea typeface="DFVN Brasika Display"/>
                <a:cs typeface="DFVN Brasika Display"/>
                <a:sym typeface="DFVN Brasika Display"/>
              </a:rPr>
              <a:t>ĐĂNG KÍ LỊCH ĐẶT HẸN</a:t>
            </a:r>
          </a:p>
          <a:p>
            <a:pPr algn="ctr">
              <a:lnSpc>
                <a:spcPts val="11154"/>
              </a:lnSpc>
              <a:spcBef>
                <a:spcPct val="0"/>
              </a:spcBef>
            </a:pPr>
            <a:r>
              <a:rPr lang="en-US" sz="7436" spc="171">
                <a:solidFill>
                  <a:srgbClr val="FFFFFF"/>
                </a:solidFill>
                <a:latin typeface="DFVN Brasika Display"/>
                <a:ea typeface="DFVN Brasika Display"/>
                <a:cs typeface="DFVN Brasika Display"/>
                <a:sym typeface="DFVN Brasika Display"/>
              </a:rPr>
              <a:t> CẮT TÓC VÀ TƯ VẤN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4411689" y="-36586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859958" y="141804"/>
            <a:ext cx="4380458"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PHÂN TÍCH HỆ THỐNG</a:t>
            </a:r>
          </a:p>
        </p:txBody>
      </p:sp>
      <p:sp>
        <p:nvSpPr>
          <p:cNvPr name="TextBox 28" id="28"/>
          <p:cNvSpPr txBox="true"/>
          <p:nvPr/>
        </p:nvSpPr>
        <p:spPr>
          <a:xfrm rot="0">
            <a:off x="724697" y="1298932"/>
            <a:ext cx="3773388" cy="717550"/>
          </a:xfrm>
          <a:prstGeom prst="rect">
            <a:avLst/>
          </a:prstGeom>
        </p:spPr>
        <p:txBody>
          <a:bodyPr anchor="t" rtlCol="false" tIns="0" lIns="0" bIns="0" rIns="0">
            <a:spAutoFit/>
          </a:bodyPr>
          <a:lstStyle/>
          <a:p>
            <a:pPr algn="ctr">
              <a:lnSpc>
                <a:spcPts val="5599"/>
              </a:lnSpc>
            </a:pPr>
            <a:r>
              <a:rPr lang="en-US" sz="3999">
                <a:solidFill>
                  <a:srgbClr val="FFFFFF"/>
                </a:solidFill>
                <a:latin typeface="DFVN Brasika Display"/>
                <a:ea typeface="DFVN Brasika Display"/>
                <a:cs typeface="DFVN Brasika Display"/>
                <a:sym typeface="DFVN Brasika Display"/>
              </a:rPr>
              <a:t>2. SCENARIO</a:t>
            </a:r>
          </a:p>
        </p:txBody>
      </p:sp>
      <p:sp>
        <p:nvSpPr>
          <p:cNvPr name="Freeform 29" id="29"/>
          <p:cNvSpPr/>
          <p:nvPr/>
        </p:nvSpPr>
        <p:spPr>
          <a:xfrm flipH="false" flipV="false" rot="0">
            <a:off x="299180" y="2205487"/>
            <a:ext cx="729520" cy="725265"/>
          </a:xfrm>
          <a:custGeom>
            <a:avLst/>
            <a:gdLst/>
            <a:ahLst/>
            <a:cxnLst/>
            <a:rect r="r" b="b" t="t" l="l"/>
            <a:pathLst>
              <a:path h="725265" w="729520">
                <a:moveTo>
                  <a:pt x="0" y="0"/>
                </a:moveTo>
                <a:lnTo>
                  <a:pt x="729520" y="0"/>
                </a:lnTo>
                <a:lnTo>
                  <a:pt x="729520" y="725265"/>
                </a:lnTo>
                <a:lnTo>
                  <a:pt x="0" y="725265"/>
                </a:lnTo>
                <a:lnTo>
                  <a:pt x="0" y="0"/>
                </a:lnTo>
                <a:close/>
              </a:path>
            </a:pathLst>
          </a:custGeom>
          <a:blipFill>
            <a:blip r:embed="rId8"/>
            <a:stretch>
              <a:fillRect l="0" t="0" r="0" b="0"/>
            </a:stretch>
          </a:blipFill>
        </p:spPr>
      </p:sp>
      <p:sp>
        <p:nvSpPr>
          <p:cNvPr name="TextBox 30" id="30"/>
          <p:cNvSpPr txBox="true"/>
          <p:nvPr/>
        </p:nvSpPr>
        <p:spPr>
          <a:xfrm rot="0">
            <a:off x="1177579" y="2326184"/>
            <a:ext cx="14994853" cy="417195"/>
          </a:xfrm>
          <a:prstGeom prst="rect">
            <a:avLst/>
          </a:prstGeom>
        </p:spPr>
        <p:txBody>
          <a:bodyPr anchor="t" rtlCol="false" tIns="0" lIns="0" bIns="0" rIns="0">
            <a:spAutoFit/>
          </a:bodyPr>
          <a:lstStyle/>
          <a:p>
            <a:pPr algn="l">
              <a:lnSpc>
                <a:spcPts val="3450"/>
              </a:lnSpc>
              <a:spcBef>
                <a:spcPct val="0"/>
              </a:spcBef>
            </a:pPr>
            <a:r>
              <a:rPr lang="en-US" b="true" sz="2300" spc="52">
                <a:solidFill>
                  <a:srgbClr val="C5FFFF"/>
                </a:solidFill>
                <a:latin typeface="Canva Sans Bold"/>
                <a:ea typeface="Canva Sans Bold"/>
                <a:cs typeface="Canva Sans Bold"/>
                <a:sym typeface="Canva Sans Bold"/>
              </a:rPr>
              <a:t>Main Flow (Luồng chính)</a:t>
            </a:r>
          </a:p>
        </p:txBody>
      </p:sp>
      <p:grpSp>
        <p:nvGrpSpPr>
          <p:cNvPr name="Group 31" id="31"/>
          <p:cNvGrpSpPr/>
          <p:nvPr/>
        </p:nvGrpSpPr>
        <p:grpSpPr>
          <a:xfrm rot="0">
            <a:off x="724697" y="3311752"/>
            <a:ext cx="2213848" cy="766281"/>
            <a:chOff x="0" y="0"/>
            <a:chExt cx="583071" cy="201819"/>
          </a:xfrm>
        </p:grpSpPr>
        <p:sp>
          <p:nvSpPr>
            <p:cNvPr name="Freeform 32" id="32"/>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33" id="33"/>
            <p:cNvSpPr txBox="true"/>
            <p:nvPr/>
          </p:nvSpPr>
          <p:spPr>
            <a:xfrm>
              <a:off x="0" y="-66675"/>
              <a:ext cx="583071"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Mở ứng dụng </a:t>
              </a:r>
            </a:p>
          </p:txBody>
        </p:sp>
      </p:grpSp>
      <p:grpSp>
        <p:nvGrpSpPr>
          <p:cNvPr name="Group 34" id="34"/>
          <p:cNvGrpSpPr/>
          <p:nvPr/>
        </p:nvGrpSpPr>
        <p:grpSpPr>
          <a:xfrm rot="0">
            <a:off x="4920525" y="3311752"/>
            <a:ext cx="2213848" cy="766281"/>
            <a:chOff x="0" y="0"/>
            <a:chExt cx="583071" cy="201819"/>
          </a:xfrm>
        </p:grpSpPr>
        <p:sp>
          <p:nvSpPr>
            <p:cNvPr name="Freeform 35" id="35"/>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36" id="36"/>
            <p:cNvSpPr txBox="true"/>
            <p:nvPr/>
          </p:nvSpPr>
          <p:spPr>
            <a:xfrm>
              <a:off x="0" y="-66675"/>
              <a:ext cx="583071"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Đăng nhập</a:t>
              </a:r>
            </a:p>
          </p:txBody>
        </p:sp>
      </p:grpSp>
      <p:grpSp>
        <p:nvGrpSpPr>
          <p:cNvPr name="Group 37" id="37"/>
          <p:cNvGrpSpPr/>
          <p:nvPr/>
        </p:nvGrpSpPr>
        <p:grpSpPr>
          <a:xfrm rot="0">
            <a:off x="9128224" y="3311752"/>
            <a:ext cx="4519276" cy="766281"/>
            <a:chOff x="0" y="0"/>
            <a:chExt cx="1190262" cy="201819"/>
          </a:xfrm>
        </p:grpSpPr>
        <p:sp>
          <p:nvSpPr>
            <p:cNvPr name="Freeform 38" id="38"/>
            <p:cNvSpPr/>
            <p:nvPr/>
          </p:nvSpPr>
          <p:spPr>
            <a:xfrm flipH="false" flipV="false" rot="0">
              <a:off x="0" y="0"/>
              <a:ext cx="1190262" cy="201819"/>
            </a:xfrm>
            <a:custGeom>
              <a:avLst/>
              <a:gdLst/>
              <a:ahLst/>
              <a:cxnLst/>
              <a:rect r="r" b="b" t="t" l="l"/>
              <a:pathLst>
                <a:path h="201819" w="1190262">
                  <a:moveTo>
                    <a:pt x="17131" y="0"/>
                  </a:moveTo>
                  <a:lnTo>
                    <a:pt x="1173131" y="0"/>
                  </a:lnTo>
                  <a:cubicBezTo>
                    <a:pt x="1182592" y="0"/>
                    <a:pt x="1190262" y="7670"/>
                    <a:pt x="1190262" y="17131"/>
                  </a:cubicBezTo>
                  <a:lnTo>
                    <a:pt x="1190262" y="184688"/>
                  </a:lnTo>
                  <a:cubicBezTo>
                    <a:pt x="1190262" y="194149"/>
                    <a:pt x="1182592" y="201819"/>
                    <a:pt x="1173131" y="201819"/>
                  </a:cubicBezTo>
                  <a:lnTo>
                    <a:pt x="17131" y="201819"/>
                  </a:lnTo>
                  <a:cubicBezTo>
                    <a:pt x="7670" y="201819"/>
                    <a:pt x="0" y="194149"/>
                    <a:pt x="0" y="184688"/>
                  </a:cubicBezTo>
                  <a:lnTo>
                    <a:pt x="0" y="17131"/>
                  </a:lnTo>
                  <a:cubicBezTo>
                    <a:pt x="0" y="7670"/>
                    <a:pt x="7670" y="0"/>
                    <a:pt x="17131" y="0"/>
                  </a:cubicBezTo>
                  <a:close/>
                </a:path>
              </a:pathLst>
            </a:custGeom>
            <a:solidFill>
              <a:srgbClr val="194D69"/>
            </a:solidFill>
            <a:ln cap="sq">
              <a:noFill/>
              <a:prstDash val="solid"/>
              <a:miter/>
            </a:ln>
          </p:spPr>
        </p:sp>
        <p:sp>
          <p:nvSpPr>
            <p:cNvPr name="TextBox 39" id="39"/>
            <p:cNvSpPr txBox="true"/>
            <p:nvPr/>
          </p:nvSpPr>
          <p:spPr>
            <a:xfrm>
              <a:off x="0" y="-66675"/>
              <a:ext cx="1190262"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Tìm kiếm Salon gần khu vực</a:t>
              </a:r>
            </a:p>
          </p:txBody>
        </p:sp>
      </p:grpSp>
      <p:grpSp>
        <p:nvGrpSpPr>
          <p:cNvPr name="Group 40" id="40"/>
          <p:cNvGrpSpPr/>
          <p:nvPr/>
        </p:nvGrpSpPr>
        <p:grpSpPr>
          <a:xfrm rot="0">
            <a:off x="15065507" y="3311752"/>
            <a:ext cx="2213848" cy="766281"/>
            <a:chOff x="0" y="0"/>
            <a:chExt cx="583071" cy="201819"/>
          </a:xfrm>
        </p:grpSpPr>
        <p:sp>
          <p:nvSpPr>
            <p:cNvPr name="Freeform 41" id="4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42" id="42"/>
            <p:cNvSpPr txBox="true"/>
            <p:nvPr/>
          </p:nvSpPr>
          <p:spPr>
            <a:xfrm>
              <a:off x="0" y="-66675"/>
              <a:ext cx="583071"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Chọn Salon</a:t>
              </a:r>
            </a:p>
          </p:txBody>
        </p:sp>
      </p:grpSp>
      <p:grpSp>
        <p:nvGrpSpPr>
          <p:cNvPr name="Group 43" id="43"/>
          <p:cNvGrpSpPr/>
          <p:nvPr/>
        </p:nvGrpSpPr>
        <p:grpSpPr>
          <a:xfrm rot="0">
            <a:off x="15065507" y="5037752"/>
            <a:ext cx="2213848" cy="766281"/>
            <a:chOff x="0" y="0"/>
            <a:chExt cx="583071" cy="201819"/>
          </a:xfrm>
        </p:grpSpPr>
        <p:sp>
          <p:nvSpPr>
            <p:cNvPr name="Freeform 44" id="4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45" id="45"/>
            <p:cNvSpPr txBox="true"/>
            <p:nvPr/>
          </p:nvSpPr>
          <p:spPr>
            <a:xfrm>
              <a:off x="0" y="-66675"/>
              <a:ext cx="583071"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Chọn dịch vụ </a:t>
              </a:r>
            </a:p>
          </p:txBody>
        </p:sp>
      </p:grpSp>
      <p:grpSp>
        <p:nvGrpSpPr>
          <p:cNvPr name="Group 46" id="46"/>
          <p:cNvGrpSpPr/>
          <p:nvPr/>
        </p:nvGrpSpPr>
        <p:grpSpPr>
          <a:xfrm rot="0">
            <a:off x="8701942" y="5037752"/>
            <a:ext cx="3491207" cy="766281"/>
            <a:chOff x="0" y="0"/>
            <a:chExt cx="919495" cy="201819"/>
          </a:xfrm>
        </p:grpSpPr>
        <p:sp>
          <p:nvSpPr>
            <p:cNvPr name="Freeform 47" id="47"/>
            <p:cNvSpPr/>
            <p:nvPr/>
          </p:nvSpPr>
          <p:spPr>
            <a:xfrm flipH="false" flipV="false" rot="0">
              <a:off x="0" y="0"/>
              <a:ext cx="919495" cy="201819"/>
            </a:xfrm>
            <a:custGeom>
              <a:avLst/>
              <a:gdLst/>
              <a:ahLst/>
              <a:cxnLst/>
              <a:rect r="r" b="b" t="t" l="l"/>
              <a:pathLst>
                <a:path h="201819" w="919495">
                  <a:moveTo>
                    <a:pt x="22175" y="0"/>
                  </a:moveTo>
                  <a:lnTo>
                    <a:pt x="897319" y="0"/>
                  </a:lnTo>
                  <a:cubicBezTo>
                    <a:pt x="903201" y="0"/>
                    <a:pt x="908841" y="2336"/>
                    <a:pt x="913000" y="6495"/>
                  </a:cubicBezTo>
                  <a:cubicBezTo>
                    <a:pt x="917159" y="10654"/>
                    <a:pt x="919495" y="16294"/>
                    <a:pt x="919495" y="22175"/>
                  </a:cubicBezTo>
                  <a:lnTo>
                    <a:pt x="919495" y="179643"/>
                  </a:lnTo>
                  <a:cubicBezTo>
                    <a:pt x="919495" y="185525"/>
                    <a:pt x="917159" y="191165"/>
                    <a:pt x="913000" y="195324"/>
                  </a:cubicBezTo>
                  <a:cubicBezTo>
                    <a:pt x="908841" y="199483"/>
                    <a:pt x="903201" y="201819"/>
                    <a:pt x="897319" y="201819"/>
                  </a:cubicBezTo>
                  <a:lnTo>
                    <a:pt x="22175" y="201819"/>
                  </a:lnTo>
                  <a:cubicBezTo>
                    <a:pt x="16294" y="201819"/>
                    <a:pt x="10654" y="199483"/>
                    <a:pt x="6495" y="195324"/>
                  </a:cubicBezTo>
                  <a:cubicBezTo>
                    <a:pt x="2336" y="191165"/>
                    <a:pt x="0" y="185525"/>
                    <a:pt x="0" y="179643"/>
                  </a:cubicBezTo>
                  <a:lnTo>
                    <a:pt x="0" y="22175"/>
                  </a:lnTo>
                  <a:cubicBezTo>
                    <a:pt x="0" y="16294"/>
                    <a:pt x="2336" y="10654"/>
                    <a:pt x="6495" y="6495"/>
                  </a:cubicBezTo>
                  <a:cubicBezTo>
                    <a:pt x="10654" y="2336"/>
                    <a:pt x="16294" y="0"/>
                    <a:pt x="22175" y="0"/>
                  </a:cubicBezTo>
                  <a:close/>
                </a:path>
              </a:pathLst>
            </a:custGeom>
            <a:solidFill>
              <a:srgbClr val="194D69"/>
            </a:solidFill>
            <a:ln cap="sq">
              <a:noFill/>
              <a:prstDash val="solid"/>
              <a:miter/>
            </a:ln>
          </p:spPr>
        </p:sp>
        <p:sp>
          <p:nvSpPr>
            <p:cNvPr name="TextBox 48" id="48"/>
            <p:cNvSpPr txBox="true"/>
            <p:nvPr/>
          </p:nvSpPr>
          <p:spPr>
            <a:xfrm>
              <a:off x="0" y="-66675"/>
              <a:ext cx="919495"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Tư vấn (nếu cần)</a:t>
              </a:r>
            </a:p>
          </p:txBody>
        </p:sp>
      </p:grpSp>
      <p:grpSp>
        <p:nvGrpSpPr>
          <p:cNvPr name="Group 49" id="49"/>
          <p:cNvGrpSpPr/>
          <p:nvPr/>
        </p:nvGrpSpPr>
        <p:grpSpPr>
          <a:xfrm rot="0">
            <a:off x="724697" y="5037752"/>
            <a:ext cx="5509170" cy="766281"/>
            <a:chOff x="0" y="0"/>
            <a:chExt cx="1450975" cy="201819"/>
          </a:xfrm>
        </p:grpSpPr>
        <p:sp>
          <p:nvSpPr>
            <p:cNvPr name="Freeform 50" id="50"/>
            <p:cNvSpPr/>
            <p:nvPr/>
          </p:nvSpPr>
          <p:spPr>
            <a:xfrm flipH="false" flipV="false" rot="0">
              <a:off x="0" y="0"/>
              <a:ext cx="1450975" cy="201819"/>
            </a:xfrm>
            <a:custGeom>
              <a:avLst/>
              <a:gdLst/>
              <a:ahLst/>
              <a:cxnLst/>
              <a:rect r="r" b="b" t="t" l="l"/>
              <a:pathLst>
                <a:path h="201819" w="1450975">
                  <a:moveTo>
                    <a:pt x="14053" y="0"/>
                  </a:moveTo>
                  <a:lnTo>
                    <a:pt x="1436922" y="0"/>
                  </a:lnTo>
                  <a:cubicBezTo>
                    <a:pt x="1440649" y="0"/>
                    <a:pt x="1444223" y="1481"/>
                    <a:pt x="1446859" y="4116"/>
                  </a:cubicBezTo>
                  <a:cubicBezTo>
                    <a:pt x="1449494" y="6751"/>
                    <a:pt x="1450975" y="10326"/>
                    <a:pt x="1450975" y="14053"/>
                  </a:cubicBezTo>
                  <a:lnTo>
                    <a:pt x="1450975" y="187766"/>
                  </a:lnTo>
                  <a:cubicBezTo>
                    <a:pt x="1450975" y="191493"/>
                    <a:pt x="1449494" y="195068"/>
                    <a:pt x="1446859" y="197703"/>
                  </a:cubicBezTo>
                  <a:cubicBezTo>
                    <a:pt x="1444223" y="200338"/>
                    <a:pt x="1440649" y="201819"/>
                    <a:pt x="1436922" y="201819"/>
                  </a:cubicBezTo>
                  <a:lnTo>
                    <a:pt x="14053" y="201819"/>
                  </a:lnTo>
                  <a:cubicBezTo>
                    <a:pt x="10326" y="201819"/>
                    <a:pt x="6751" y="200338"/>
                    <a:pt x="4116" y="197703"/>
                  </a:cubicBezTo>
                  <a:cubicBezTo>
                    <a:pt x="1481" y="195068"/>
                    <a:pt x="0" y="191493"/>
                    <a:pt x="0" y="187766"/>
                  </a:cubicBezTo>
                  <a:lnTo>
                    <a:pt x="0" y="14053"/>
                  </a:lnTo>
                  <a:cubicBezTo>
                    <a:pt x="0" y="10326"/>
                    <a:pt x="1481" y="6751"/>
                    <a:pt x="4116" y="4116"/>
                  </a:cubicBezTo>
                  <a:cubicBezTo>
                    <a:pt x="6751" y="1481"/>
                    <a:pt x="10326" y="0"/>
                    <a:pt x="14053" y="0"/>
                  </a:cubicBezTo>
                  <a:close/>
                </a:path>
              </a:pathLst>
            </a:custGeom>
            <a:solidFill>
              <a:srgbClr val="194D69"/>
            </a:solidFill>
            <a:ln cap="sq">
              <a:noFill/>
              <a:prstDash val="solid"/>
              <a:miter/>
            </a:ln>
          </p:spPr>
        </p:sp>
        <p:sp>
          <p:nvSpPr>
            <p:cNvPr name="TextBox 51" id="51"/>
            <p:cNvSpPr txBox="true"/>
            <p:nvPr/>
          </p:nvSpPr>
          <p:spPr>
            <a:xfrm>
              <a:off x="0" y="-66675"/>
              <a:ext cx="1450975"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Hiển thị khung thời gian chọn  </a:t>
              </a:r>
            </a:p>
          </p:txBody>
        </p:sp>
      </p:grpSp>
      <p:grpSp>
        <p:nvGrpSpPr>
          <p:cNvPr name="Group 52" id="52"/>
          <p:cNvGrpSpPr/>
          <p:nvPr/>
        </p:nvGrpSpPr>
        <p:grpSpPr>
          <a:xfrm rot="0">
            <a:off x="724697" y="6763752"/>
            <a:ext cx="3578267" cy="766281"/>
            <a:chOff x="0" y="0"/>
            <a:chExt cx="942424" cy="201819"/>
          </a:xfrm>
        </p:grpSpPr>
        <p:sp>
          <p:nvSpPr>
            <p:cNvPr name="Freeform 53" id="53"/>
            <p:cNvSpPr/>
            <p:nvPr/>
          </p:nvSpPr>
          <p:spPr>
            <a:xfrm flipH="false" flipV="false" rot="0">
              <a:off x="0" y="0"/>
              <a:ext cx="942424" cy="201819"/>
            </a:xfrm>
            <a:custGeom>
              <a:avLst/>
              <a:gdLst/>
              <a:ahLst/>
              <a:cxnLst/>
              <a:rect r="r" b="b" t="t" l="l"/>
              <a:pathLst>
                <a:path h="201819" w="942424">
                  <a:moveTo>
                    <a:pt x="21636" y="0"/>
                  </a:moveTo>
                  <a:lnTo>
                    <a:pt x="920788" y="0"/>
                  </a:lnTo>
                  <a:cubicBezTo>
                    <a:pt x="932738" y="0"/>
                    <a:pt x="942424" y="9687"/>
                    <a:pt x="942424" y="21636"/>
                  </a:cubicBezTo>
                  <a:lnTo>
                    <a:pt x="942424" y="180183"/>
                  </a:lnTo>
                  <a:cubicBezTo>
                    <a:pt x="942424" y="192132"/>
                    <a:pt x="932738" y="201819"/>
                    <a:pt x="920788" y="201819"/>
                  </a:cubicBezTo>
                  <a:lnTo>
                    <a:pt x="21636" y="201819"/>
                  </a:lnTo>
                  <a:cubicBezTo>
                    <a:pt x="9687" y="201819"/>
                    <a:pt x="0" y="192132"/>
                    <a:pt x="0" y="180183"/>
                  </a:cubicBezTo>
                  <a:lnTo>
                    <a:pt x="0" y="21636"/>
                  </a:lnTo>
                  <a:cubicBezTo>
                    <a:pt x="0" y="9687"/>
                    <a:pt x="9687" y="0"/>
                    <a:pt x="21636" y="0"/>
                  </a:cubicBezTo>
                  <a:close/>
                </a:path>
              </a:pathLst>
            </a:custGeom>
            <a:solidFill>
              <a:srgbClr val="194D69"/>
            </a:solidFill>
            <a:ln cap="sq">
              <a:noFill/>
              <a:prstDash val="solid"/>
              <a:miter/>
            </a:ln>
          </p:spPr>
        </p:sp>
        <p:sp>
          <p:nvSpPr>
            <p:cNvPr name="TextBox 54" id="54"/>
            <p:cNvSpPr txBox="true"/>
            <p:nvPr/>
          </p:nvSpPr>
          <p:spPr>
            <a:xfrm>
              <a:off x="0" y="-66675"/>
              <a:ext cx="942424"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Chọn thời gian hẹn  </a:t>
              </a:r>
            </a:p>
          </p:txBody>
        </p:sp>
      </p:grpSp>
      <p:grpSp>
        <p:nvGrpSpPr>
          <p:cNvPr name="Group 55" id="55"/>
          <p:cNvGrpSpPr/>
          <p:nvPr/>
        </p:nvGrpSpPr>
        <p:grpSpPr>
          <a:xfrm rot="0">
            <a:off x="7087598" y="6763752"/>
            <a:ext cx="5224029" cy="766281"/>
            <a:chOff x="0" y="0"/>
            <a:chExt cx="1375876" cy="201819"/>
          </a:xfrm>
        </p:grpSpPr>
        <p:sp>
          <p:nvSpPr>
            <p:cNvPr name="Freeform 56" id="56"/>
            <p:cNvSpPr/>
            <p:nvPr/>
          </p:nvSpPr>
          <p:spPr>
            <a:xfrm flipH="false" flipV="false" rot="0">
              <a:off x="0" y="0"/>
              <a:ext cx="1375876" cy="201819"/>
            </a:xfrm>
            <a:custGeom>
              <a:avLst/>
              <a:gdLst/>
              <a:ahLst/>
              <a:cxnLst/>
              <a:rect r="r" b="b" t="t" l="l"/>
              <a:pathLst>
                <a:path h="201819" w="1375876">
                  <a:moveTo>
                    <a:pt x="14820" y="0"/>
                  </a:moveTo>
                  <a:lnTo>
                    <a:pt x="1361056" y="0"/>
                  </a:lnTo>
                  <a:cubicBezTo>
                    <a:pt x="1364987" y="0"/>
                    <a:pt x="1368756" y="1561"/>
                    <a:pt x="1371535" y="4341"/>
                  </a:cubicBezTo>
                  <a:cubicBezTo>
                    <a:pt x="1374315" y="7120"/>
                    <a:pt x="1375876" y="10889"/>
                    <a:pt x="1375876" y="14820"/>
                  </a:cubicBezTo>
                  <a:lnTo>
                    <a:pt x="1375876" y="186999"/>
                  </a:lnTo>
                  <a:cubicBezTo>
                    <a:pt x="1375876" y="190930"/>
                    <a:pt x="1374315" y="194699"/>
                    <a:pt x="1371535" y="197478"/>
                  </a:cubicBezTo>
                  <a:cubicBezTo>
                    <a:pt x="1368756" y="200258"/>
                    <a:pt x="1364987" y="201819"/>
                    <a:pt x="1361056" y="201819"/>
                  </a:cubicBezTo>
                  <a:lnTo>
                    <a:pt x="14820" y="201819"/>
                  </a:lnTo>
                  <a:cubicBezTo>
                    <a:pt x="10889" y="201819"/>
                    <a:pt x="7120" y="200258"/>
                    <a:pt x="4341" y="197478"/>
                  </a:cubicBezTo>
                  <a:cubicBezTo>
                    <a:pt x="1561" y="194699"/>
                    <a:pt x="0" y="190930"/>
                    <a:pt x="0" y="186999"/>
                  </a:cubicBezTo>
                  <a:lnTo>
                    <a:pt x="0" y="14820"/>
                  </a:lnTo>
                  <a:cubicBezTo>
                    <a:pt x="0" y="10889"/>
                    <a:pt x="1561" y="7120"/>
                    <a:pt x="4341" y="4341"/>
                  </a:cubicBezTo>
                  <a:cubicBezTo>
                    <a:pt x="7120" y="1561"/>
                    <a:pt x="10889" y="0"/>
                    <a:pt x="14820" y="0"/>
                  </a:cubicBezTo>
                  <a:close/>
                </a:path>
              </a:pathLst>
            </a:custGeom>
            <a:solidFill>
              <a:srgbClr val="194D69"/>
            </a:solidFill>
            <a:ln cap="sq">
              <a:noFill/>
              <a:prstDash val="solid"/>
              <a:miter/>
            </a:ln>
          </p:spPr>
        </p:sp>
        <p:sp>
          <p:nvSpPr>
            <p:cNvPr name="TextBox 57" id="57"/>
            <p:cNvSpPr txBox="true"/>
            <p:nvPr/>
          </p:nvSpPr>
          <p:spPr>
            <a:xfrm>
              <a:off x="0" y="-66675"/>
              <a:ext cx="1375876"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Xác nhận thông tin cuộc hẹn </a:t>
              </a:r>
            </a:p>
          </p:txBody>
        </p:sp>
      </p:grpSp>
      <p:grpSp>
        <p:nvGrpSpPr>
          <p:cNvPr name="Group 58" id="58"/>
          <p:cNvGrpSpPr/>
          <p:nvPr/>
        </p:nvGrpSpPr>
        <p:grpSpPr>
          <a:xfrm rot="0">
            <a:off x="14447022" y="6763752"/>
            <a:ext cx="2812278" cy="766281"/>
            <a:chOff x="0" y="0"/>
            <a:chExt cx="740682" cy="201819"/>
          </a:xfrm>
        </p:grpSpPr>
        <p:sp>
          <p:nvSpPr>
            <p:cNvPr name="Freeform 59" id="59"/>
            <p:cNvSpPr/>
            <p:nvPr/>
          </p:nvSpPr>
          <p:spPr>
            <a:xfrm flipH="false" flipV="false" rot="0">
              <a:off x="0" y="0"/>
              <a:ext cx="740682" cy="201819"/>
            </a:xfrm>
            <a:custGeom>
              <a:avLst/>
              <a:gdLst/>
              <a:ahLst/>
              <a:cxnLst/>
              <a:rect r="r" b="b" t="t" l="l"/>
              <a:pathLst>
                <a:path h="201819" w="740682">
                  <a:moveTo>
                    <a:pt x="27529" y="0"/>
                  </a:moveTo>
                  <a:lnTo>
                    <a:pt x="713153" y="0"/>
                  </a:lnTo>
                  <a:cubicBezTo>
                    <a:pt x="720454" y="0"/>
                    <a:pt x="727456" y="2900"/>
                    <a:pt x="732619" y="8063"/>
                  </a:cubicBezTo>
                  <a:cubicBezTo>
                    <a:pt x="737782" y="13226"/>
                    <a:pt x="740682" y="20228"/>
                    <a:pt x="740682" y="27529"/>
                  </a:cubicBezTo>
                  <a:lnTo>
                    <a:pt x="740682" y="174290"/>
                  </a:lnTo>
                  <a:cubicBezTo>
                    <a:pt x="740682" y="181591"/>
                    <a:pt x="737782" y="188593"/>
                    <a:pt x="732619" y="193756"/>
                  </a:cubicBezTo>
                  <a:cubicBezTo>
                    <a:pt x="727456" y="198919"/>
                    <a:pt x="720454" y="201819"/>
                    <a:pt x="713153" y="201819"/>
                  </a:cubicBezTo>
                  <a:lnTo>
                    <a:pt x="27529" y="201819"/>
                  </a:lnTo>
                  <a:cubicBezTo>
                    <a:pt x="20228" y="201819"/>
                    <a:pt x="13226" y="198919"/>
                    <a:pt x="8063" y="193756"/>
                  </a:cubicBezTo>
                  <a:cubicBezTo>
                    <a:pt x="2900" y="188593"/>
                    <a:pt x="0" y="181591"/>
                    <a:pt x="0" y="174290"/>
                  </a:cubicBezTo>
                  <a:lnTo>
                    <a:pt x="0" y="27529"/>
                  </a:lnTo>
                  <a:cubicBezTo>
                    <a:pt x="0" y="20228"/>
                    <a:pt x="2900" y="13226"/>
                    <a:pt x="8063" y="8063"/>
                  </a:cubicBezTo>
                  <a:cubicBezTo>
                    <a:pt x="13226" y="2900"/>
                    <a:pt x="20228" y="0"/>
                    <a:pt x="27529" y="0"/>
                  </a:cubicBezTo>
                  <a:close/>
                </a:path>
              </a:pathLst>
            </a:custGeom>
            <a:solidFill>
              <a:srgbClr val="194D69"/>
            </a:solidFill>
            <a:ln cap="sq">
              <a:noFill/>
              <a:prstDash val="solid"/>
              <a:miter/>
            </a:ln>
          </p:spPr>
        </p:sp>
        <p:sp>
          <p:nvSpPr>
            <p:cNvPr name="TextBox 60" id="60"/>
            <p:cNvSpPr txBox="true"/>
            <p:nvPr/>
          </p:nvSpPr>
          <p:spPr>
            <a:xfrm>
              <a:off x="0" y="-66675"/>
              <a:ext cx="740682"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Gửi thông báo</a:t>
              </a:r>
            </a:p>
          </p:txBody>
        </p:sp>
      </p:grpSp>
      <p:grpSp>
        <p:nvGrpSpPr>
          <p:cNvPr name="Group 61" id="61"/>
          <p:cNvGrpSpPr/>
          <p:nvPr/>
        </p:nvGrpSpPr>
        <p:grpSpPr>
          <a:xfrm rot="0">
            <a:off x="13701089" y="8596833"/>
            <a:ext cx="3578267" cy="766281"/>
            <a:chOff x="0" y="0"/>
            <a:chExt cx="942424" cy="201819"/>
          </a:xfrm>
        </p:grpSpPr>
        <p:sp>
          <p:nvSpPr>
            <p:cNvPr name="Freeform 62" id="62"/>
            <p:cNvSpPr/>
            <p:nvPr/>
          </p:nvSpPr>
          <p:spPr>
            <a:xfrm flipH="false" flipV="false" rot="0">
              <a:off x="0" y="0"/>
              <a:ext cx="942424" cy="201819"/>
            </a:xfrm>
            <a:custGeom>
              <a:avLst/>
              <a:gdLst/>
              <a:ahLst/>
              <a:cxnLst/>
              <a:rect r="r" b="b" t="t" l="l"/>
              <a:pathLst>
                <a:path h="201819" w="942424">
                  <a:moveTo>
                    <a:pt x="21636" y="0"/>
                  </a:moveTo>
                  <a:lnTo>
                    <a:pt x="920788" y="0"/>
                  </a:lnTo>
                  <a:cubicBezTo>
                    <a:pt x="932738" y="0"/>
                    <a:pt x="942424" y="9687"/>
                    <a:pt x="942424" y="21636"/>
                  </a:cubicBezTo>
                  <a:lnTo>
                    <a:pt x="942424" y="180183"/>
                  </a:lnTo>
                  <a:cubicBezTo>
                    <a:pt x="942424" y="192132"/>
                    <a:pt x="932738" y="201819"/>
                    <a:pt x="920788" y="201819"/>
                  </a:cubicBezTo>
                  <a:lnTo>
                    <a:pt x="21636" y="201819"/>
                  </a:lnTo>
                  <a:cubicBezTo>
                    <a:pt x="9687" y="201819"/>
                    <a:pt x="0" y="192132"/>
                    <a:pt x="0" y="180183"/>
                  </a:cubicBezTo>
                  <a:lnTo>
                    <a:pt x="0" y="21636"/>
                  </a:lnTo>
                  <a:cubicBezTo>
                    <a:pt x="0" y="9687"/>
                    <a:pt x="9687" y="0"/>
                    <a:pt x="21636" y="0"/>
                  </a:cubicBezTo>
                  <a:close/>
                </a:path>
              </a:pathLst>
            </a:custGeom>
            <a:solidFill>
              <a:srgbClr val="194D69"/>
            </a:solidFill>
            <a:ln cap="sq">
              <a:noFill/>
              <a:prstDash val="solid"/>
              <a:miter/>
            </a:ln>
          </p:spPr>
        </p:sp>
        <p:sp>
          <p:nvSpPr>
            <p:cNvPr name="TextBox 63" id="63"/>
            <p:cNvSpPr txBox="true"/>
            <p:nvPr/>
          </p:nvSpPr>
          <p:spPr>
            <a:xfrm>
              <a:off x="0" y="-66675"/>
              <a:ext cx="942424"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Thông báo nhắc hẹn  </a:t>
              </a:r>
            </a:p>
          </p:txBody>
        </p:sp>
      </p:grpSp>
      <p:grpSp>
        <p:nvGrpSpPr>
          <p:cNvPr name="Group 64" id="64"/>
          <p:cNvGrpSpPr/>
          <p:nvPr/>
        </p:nvGrpSpPr>
        <p:grpSpPr>
          <a:xfrm rot="0">
            <a:off x="9281301" y="8596833"/>
            <a:ext cx="2277851" cy="766281"/>
            <a:chOff x="0" y="0"/>
            <a:chExt cx="599928" cy="201819"/>
          </a:xfrm>
        </p:grpSpPr>
        <p:sp>
          <p:nvSpPr>
            <p:cNvPr name="Freeform 65" id="65"/>
            <p:cNvSpPr/>
            <p:nvPr/>
          </p:nvSpPr>
          <p:spPr>
            <a:xfrm flipH="false" flipV="false" rot="0">
              <a:off x="0" y="0"/>
              <a:ext cx="599928" cy="201819"/>
            </a:xfrm>
            <a:custGeom>
              <a:avLst/>
              <a:gdLst/>
              <a:ahLst/>
              <a:cxnLst/>
              <a:rect r="r" b="b" t="t" l="l"/>
              <a:pathLst>
                <a:path h="201819" w="599928">
                  <a:moveTo>
                    <a:pt x="33988" y="0"/>
                  </a:moveTo>
                  <a:lnTo>
                    <a:pt x="565940" y="0"/>
                  </a:lnTo>
                  <a:cubicBezTo>
                    <a:pt x="584711" y="0"/>
                    <a:pt x="599928" y="15217"/>
                    <a:pt x="599928" y="33988"/>
                  </a:cubicBezTo>
                  <a:lnTo>
                    <a:pt x="599928" y="167831"/>
                  </a:lnTo>
                  <a:cubicBezTo>
                    <a:pt x="599928" y="176845"/>
                    <a:pt x="596347" y="185490"/>
                    <a:pt x="589973" y="191864"/>
                  </a:cubicBezTo>
                  <a:cubicBezTo>
                    <a:pt x="583599" y="198238"/>
                    <a:pt x="574954" y="201819"/>
                    <a:pt x="565940" y="201819"/>
                  </a:cubicBezTo>
                  <a:lnTo>
                    <a:pt x="33988" y="201819"/>
                  </a:lnTo>
                  <a:cubicBezTo>
                    <a:pt x="15217" y="201819"/>
                    <a:pt x="0" y="186602"/>
                    <a:pt x="0" y="167831"/>
                  </a:cubicBezTo>
                  <a:lnTo>
                    <a:pt x="0" y="33988"/>
                  </a:lnTo>
                  <a:cubicBezTo>
                    <a:pt x="0" y="24974"/>
                    <a:pt x="3581" y="16329"/>
                    <a:pt x="9955" y="9955"/>
                  </a:cubicBezTo>
                  <a:cubicBezTo>
                    <a:pt x="16329" y="3581"/>
                    <a:pt x="24974" y="0"/>
                    <a:pt x="33988" y="0"/>
                  </a:cubicBezTo>
                  <a:close/>
                </a:path>
              </a:pathLst>
            </a:custGeom>
            <a:solidFill>
              <a:srgbClr val="194D69"/>
            </a:solidFill>
            <a:ln cap="sq">
              <a:noFill/>
              <a:prstDash val="solid"/>
              <a:miter/>
            </a:ln>
          </p:spPr>
        </p:sp>
        <p:sp>
          <p:nvSpPr>
            <p:cNvPr name="TextBox 66" id="66"/>
            <p:cNvSpPr txBox="true"/>
            <p:nvPr/>
          </p:nvSpPr>
          <p:spPr>
            <a:xfrm>
              <a:off x="0" y="-66675"/>
              <a:ext cx="599928" cy="268494"/>
            </a:xfrm>
            <a:prstGeom prst="rect">
              <a:avLst/>
            </a:prstGeom>
          </p:spPr>
          <p:txBody>
            <a:bodyPr anchor="ctr" rtlCol="false" tIns="50800" lIns="50800" bIns="50800" rIns="50800"/>
            <a:lstStyle/>
            <a:p>
              <a:pPr algn="ctr">
                <a:lnSpc>
                  <a:spcPts val="3450"/>
                </a:lnSpc>
              </a:pPr>
              <a:r>
                <a:rPr lang="en-US" b="true" sz="2300" spc="52">
                  <a:solidFill>
                    <a:srgbClr val="FFFFFF"/>
                  </a:solidFill>
                  <a:latin typeface="Canva Sans Bold"/>
                  <a:ea typeface="Canva Sans Bold"/>
                  <a:cs typeface="Canva Sans Bold"/>
                  <a:sym typeface="Canva Sans Bold"/>
                </a:rPr>
                <a:t>Thanh toán </a:t>
              </a:r>
            </a:p>
          </p:txBody>
        </p:sp>
      </p:grpSp>
      <p:sp>
        <p:nvSpPr>
          <p:cNvPr name="AutoShape 67" id="67"/>
          <p:cNvSpPr/>
          <p:nvPr/>
        </p:nvSpPr>
        <p:spPr>
          <a:xfrm>
            <a:off x="2938545" y="3694893"/>
            <a:ext cx="1981980" cy="0"/>
          </a:xfrm>
          <a:prstGeom prst="line">
            <a:avLst/>
          </a:prstGeom>
          <a:ln cap="flat" w="38100">
            <a:solidFill>
              <a:srgbClr val="FFFFFF"/>
            </a:solidFill>
            <a:prstDash val="solid"/>
            <a:headEnd type="none" len="sm" w="sm"/>
            <a:tailEnd type="arrow" len="sm" w="med"/>
          </a:ln>
        </p:spPr>
      </p:sp>
      <p:sp>
        <p:nvSpPr>
          <p:cNvPr name="AutoShape 68" id="68"/>
          <p:cNvSpPr/>
          <p:nvPr/>
        </p:nvSpPr>
        <p:spPr>
          <a:xfrm>
            <a:off x="7134373" y="3675843"/>
            <a:ext cx="1993850" cy="19050"/>
          </a:xfrm>
          <a:prstGeom prst="line">
            <a:avLst/>
          </a:prstGeom>
          <a:ln cap="flat" w="38100">
            <a:solidFill>
              <a:srgbClr val="FFFFFF"/>
            </a:solidFill>
            <a:prstDash val="solid"/>
            <a:headEnd type="none" len="sm" w="sm"/>
            <a:tailEnd type="arrow" len="sm" w="med"/>
          </a:ln>
        </p:spPr>
      </p:sp>
      <p:sp>
        <p:nvSpPr>
          <p:cNvPr name="AutoShape 69" id="69"/>
          <p:cNvSpPr/>
          <p:nvPr/>
        </p:nvSpPr>
        <p:spPr>
          <a:xfrm>
            <a:off x="13647500" y="3675843"/>
            <a:ext cx="1418008" cy="19050"/>
          </a:xfrm>
          <a:prstGeom prst="line">
            <a:avLst/>
          </a:prstGeom>
          <a:ln cap="flat" w="38100">
            <a:solidFill>
              <a:srgbClr val="FFFFFF"/>
            </a:solidFill>
            <a:prstDash val="solid"/>
            <a:headEnd type="none" len="sm" w="sm"/>
            <a:tailEnd type="arrow" len="sm" w="med"/>
          </a:ln>
        </p:spPr>
      </p:sp>
      <p:sp>
        <p:nvSpPr>
          <p:cNvPr name="AutoShape 70" id="70"/>
          <p:cNvSpPr/>
          <p:nvPr/>
        </p:nvSpPr>
        <p:spPr>
          <a:xfrm>
            <a:off x="16172431" y="4078033"/>
            <a:ext cx="0" cy="959719"/>
          </a:xfrm>
          <a:prstGeom prst="line">
            <a:avLst/>
          </a:prstGeom>
          <a:ln cap="flat" w="38100">
            <a:solidFill>
              <a:srgbClr val="FFFFFF"/>
            </a:solidFill>
            <a:prstDash val="solid"/>
            <a:headEnd type="none" len="sm" w="sm"/>
            <a:tailEnd type="arrow" len="sm" w="med"/>
          </a:ln>
        </p:spPr>
      </p:sp>
      <p:sp>
        <p:nvSpPr>
          <p:cNvPr name="AutoShape 71" id="71"/>
          <p:cNvSpPr/>
          <p:nvPr/>
        </p:nvSpPr>
        <p:spPr>
          <a:xfrm flipH="true">
            <a:off x="12193149" y="5420892"/>
            <a:ext cx="2872358" cy="0"/>
          </a:xfrm>
          <a:prstGeom prst="line">
            <a:avLst/>
          </a:prstGeom>
          <a:ln cap="flat" w="38100">
            <a:solidFill>
              <a:srgbClr val="FFFFFF"/>
            </a:solidFill>
            <a:prstDash val="solid"/>
            <a:headEnd type="none" len="sm" w="sm"/>
            <a:tailEnd type="arrow" len="sm" w="med"/>
          </a:ln>
        </p:spPr>
      </p:sp>
      <p:sp>
        <p:nvSpPr>
          <p:cNvPr name="AutoShape 72" id="72"/>
          <p:cNvSpPr/>
          <p:nvPr/>
        </p:nvSpPr>
        <p:spPr>
          <a:xfrm flipH="true">
            <a:off x="6233866" y="5420892"/>
            <a:ext cx="2468076" cy="0"/>
          </a:xfrm>
          <a:prstGeom prst="line">
            <a:avLst/>
          </a:prstGeom>
          <a:ln cap="flat" w="38100">
            <a:solidFill>
              <a:srgbClr val="FFFFFF"/>
            </a:solidFill>
            <a:prstDash val="solid"/>
            <a:headEnd type="none" len="sm" w="sm"/>
            <a:tailEnd type="arrow" len="sm" w="med"/>
          </a:ln>
        </p:spPr>
      </p:sp>
      <p:sp>
        <p:nvSpPr>
          <p:cNvPr name="AutoShape 73" id="73"/>
          <p:cNvSpPr/>
          <p:nvPr/>
        </p:nvSpPr>
        <p:spPr>
          <a:xfrm>
            <a:off x="2133458" y="5804033"/>
            <a:ext cx="20366" cy="959719"/>
          </a:xfrm>
          <a:prstGeom prst="line">
            <a:avLst/>
          </a:prstGeom>
          <a:ln cap="flat" w="38100">
            <a:solidFill>
              <a:srgbClr val="FFFFFF"/>
            </a:solidFill>
            <a:prstDash val="solid"/>
            <a:headEnd type="none" len="sm" w="sm"/>
            <a:tailEnd type="arrow" len="sm" w="med"/>
          </a:ln>
        </p:spPr>
      </p:sp>
      <p:sp>
        <p:nvSpPr>
          <p:cNvPr name="AutoShape 74" id="74"/>
          <p:cNvSpPr/>
          <p:nvPr/>
        </p:nvSpPr>
        <p:spPr>
          <a:xfrm>
            <a:off x="4302964" y="7146892"/>
            <a:ext cx="2784634" cy="0"/>
          </a:xfrm>
          <a:prstGeom prst="line">
            <a:avLst/>
          </a:prstGeom>
          <a:ln cap="flat" w="38100">
            <a:solidFill>
              <a:srgbClr val="FFFFFF"/>
            </a:solidFill>
            <a:prstDash val="solid"/>
            <a:headEnd type="none" len="sm" w="sm"/>
            <a:tailEnd type="arrow" len="sm" w="med"/>
          </a:ln>
        </p:spPr>
      </p:sp>
      <p:sp>
        <p:nvSpPr>
          <p:cNvPr name="AutoShape 75" id="75"/>
          <p:cNvSpPr/>
          <p:nvPr/>
        </p:nvSpPr>
        <p:spPr>
          <a:xfrm>
            <a:off x="12311626" y="7146892"/>
            <a:ext cx="2135396" cy="0"/>
          </a:xfrm>
          <a:prstGeom prst="line">
            <a:avLst/>
          </a:prstGeom>
          <a:ln cap="flat" w="38100">
            <a:solidFill>
              <a:srgbClr val="FFFFFF"/>
            </a:solidFill>
            <a:prstDash val="solid"/>
            <a:headEnd type="none" len="sm" w="sm"/>
            <a:tailEnd type="arrow" len="sm" w="med"/>
          </a:ln>
        </p:spPr>
      </p:sp>
      <p:sp>
        <p:nvSpPr>
          <p:cNvPr name="AutoShape 76" id="76"/>
          <p:cNvSpPr/>
          <p:nvPr/>
        </p:nvSpPr>
        <p:spPr>
          <a:xfrm>
            <a:off x="16172431" y="7530033"/>
            <a:ext cx="0" cy="1066800"/>
          </a:xfrm>
          <a:prstGeom prst="line">
            <a:avLst/>
          </a:prstGeom>
          <a:ln cap="flat" w="38100">
            <a:solidFill>
              <a:srgbClr val="FFFFFF"/>
            </a:solidFill>
            <a:prstDash val="solid"/>
            <a:headEnd type="none" len="sm" w="sm"/>
            <a:tailEnd type="arrow" len="sm" w="med"/>
          </a:ln>
        </p:spPr>
      </p:sp>
      <p:sp>
        <p:nvSpPr>
          <p:cNvPr name="AutoShape 77" id="77"/>
          <p:cNvSpPr/>
          <p:nvPr/>
        </p:nvSpPr>
        <p:spPr>
          <a:xfrm flipH="true">
            <a:off x="11559152" y="8979974"/>
            <a:ext cx="2141937" cy="0"/>
          </a:xfrm>
          <a:prstGeom prst="line">
            <a:avLst/>
          </a:prstGeom>
          <a:ln cap="flat" w="38100">
            <a:solidFill>
              <a:srgbClr val="FFFFFF"/>
            </a:solidFill>
            <a:prstDash val="solid"/>
            <a:headEnd type="none" len="sm" w="sm"/>
            <a:tailEnd type="arrow" len="sm" w="med"/>
          </a:ln>
        </p:spPr>
      </p:sp>
      <p:sp>
        <p:nvSpPr>
          <p:cNvPr name="TextBox 78" id="78"/>
          <p:cNvSpPr txBox="true"/>
          <p:nvPr/>
        </p:nvSpPr>
        <p:spPr>
          <a:xfrm rot="0">
            <a:off x="3667997" y="2988219"/>
            <a:ext cx="2281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1</a:t>
            </a:r>
          </a:p>
        </p:txBody>
      </p:sp>
      <p:sp>
        <p:nvSpPr>
          <p:cNvPr name="TextBox 79" id="79"/>
          <p:cNvSpPr txBox="true"/>
          <p:nvPr/>
        </p:nvSpPr>
        <p:spPr>
          <a:xfrm rot="0">
            <a:off x="8159502" y="2876554"/>
            <a:ext cx="23529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2</a:t>
            </a:r>
          </a:p>
        </p:txBody>
      </p:sp>
      <p:sp>
        <p:nvSpPr>
          <p:cNvPr name="TextBox 80" id="80"/>
          <p:cNvSpPr txBox="true"/>
          <p:nvPr/>
        </p:nvSpPr>
        <p:spPr>
          <a:xfrm rot="0">
            <a:off x="14037281" y="2876554"/>
            <a:ext cx="2486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3</a:t>
            </a:r>
          </a:p>
        </p:txBody>
      </p:sp>
      <p:sp>
        <p:nvSpPr>
          <p:cNvPr name="TextBox 81" id="81"/>
          <p:cNvSpPr txBox="true"/>
          <p:nvPr/>
        </p:nvSpPr>
        <p:spPr>
          <a:xfrm rot="0">
            <a:off x="16395722" y="4234360"/>
            <a:ext cx="25940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4</a:t>
            </a:r>
          </a:p>
        </p:txBody>
      </p:sp>
      <p:sp>
        <p:nvSpPr>
          <p:cNvPr name="TextBox 82" id="82"/>
          <p:cNvSpPr txBox="true"/>
          <p:nvPr/>
        </p:nvSpPr>
        <p:spPr>
          <a:xfrm rot="0">
            <a:off x="13647500" y="4612078"/>
            <a:ext cx="25330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5</a:t>
            </a:r>
          </a:p>
        </p:txBody>
      </p:sp>
      <p:sp>
        <p:nvSpPr>
          <p:cNvPr name="TextBox 83" id="83"/>
          <p:cNvSpPr txBox="true"/>
          <p:nvPr/>
        </p:nvSpPr>
        <p:spPr>
          <a:xfrm rot="0">
            <a:off x="7421631" y="4590725"/>
            <a:ext cx="27577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6</a:t>
            </a:r>
          </a:p>
        </p:txBody>
      </p:sp>
      <p:sp>
        <p:nvSpPr>
          <p:cNvPr name="TextBox 84" id="84"/>
          <p:cNvSpPr txBox="true"/>
          <p:nvPr/>
        </p:nvSpPr>
        <p:spPr>
          <a:xfrm rot="0">
            <a:off x="1831621" y="5960360"/>
            <a:ext cx="21148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7</a:t>
            </a:r>
          </a:p>
        </p:txBody>
      </p:sp>
      <p:sp>
        <p:nvSpPr>
          <p:cNvPr name="TextBox 85" id="85"/>
          <p:cNvSpPr txBox="true"/>
          <p:nvPr/>
        </p:nvSpPr>
        <p:spPr>
          <a:xfrm rot="0">
            <a:off x="5565800" y="6440219"/>
            <a:ext cx="25896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8</a:t>
            </a:r>
          </a:p>
        </p:txBody>
      </p:sp>
      <p:sp>
        <p:nvSpPr>
          <p:cNvPr name="TextBox 86" id="86"/>
          <p:cNvSpPr txBox="true"/>
          <p:nvPr/>
        </p:nvSpPr>
        <p:spPr>
          <a:xfrm rot="0">
            <a:off x="13143069" y="6377393"/>
            <a:ext cx="2754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9</a:t>
            </a:r>
          </a:p>
        </p:txBody>
      </p:sp>
      <p:sp>
        <p:nvSpPr>
          <p:cNvPr name="TextBox 87" id="87"/>
          <p:cNvSpPr txBox="true"/>
          <p:nvPr/>
        </p:nvSpPr>
        <p:spPr>
          <a:xfrm rot="0">
            <a:off x="16394532" y="7699953"/>
            <a:ext cx="52119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10</a:t>
            </a:r>
          </a:p>
        </p:txBody>
      </p:sp>
      <p:sp>
        <p:nvSpPr>
          <p:cNvPr name="TextBox 88" id="88"/>
          <p:cNvSpPr txBox="true"/>
          <p:nvPr/>
        </p:nvSpPr>
        <p:spPr>
          <a:xfrm rot="0">
            <a:off x="12401967" y="8213668"/>
            <a:ext cx="45630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11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4411689" y="-36586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859958" y="141804"/>
            <a:ext cx="4380458"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PHÂN TÍCH HỆ THỐNG</a:t>
            </a:r>
          </a:p>
        </p:txBody>
      </p:sp>
      <p:sp>
        <p:nvSpPr>
          <p:cNvPr name="TextBox 28" id="28"/>
          <p:cNvSpPr txBox="true"/>
          <p:nvPr/>
        </p:nvSpPr>
        <p:spPr>
          <a:xfrm rot="0">
            <a:off x="462908" y="1833250"/>
            <a:ext cx="3773388" cy="717550"/>
          </a:xfrm>
          <a:prstGeom prst="rect">
            <a:avLst/>
          </a:prstGeom>
        </p:spPr>
        <p:txBody>
          <a:bodyPr anchor="t" rtlCol="false" tIns="0" lIns="0" bIns="0" rIns="0">
            <a:spAutoFit/>
          </a:bodyPr>
          <a:lstStyle/>
          <a:p>
            <a:pPr algn="ctr">
              <a:lnSpc>
                <a:spcPts val="5599"/>
              </a:lnSpc>
            </a:pPr>
            <a:r>
              <a:rPr lang="en-US" sz="3999">
                <a:solidFill>
                  <a:srgbClr val="FFFFFF"/>
                </a:solidFill>
                <a:latin typeface="DFVN Brasika Display"/>
                <a:ea typeface="DFVN Brasika Display"/>
                <a:cs typeface="DFVN Brasika Display"/>
                <a:sym typeface="DFVN Brasika Display"/>
              </a:rPr>
              <a:t>2. SCENARIO</a:t>
            </a:r>
          </a:p>
        </p:txBody>
      </p:sp>
      <p:sp>
        <p:nvSpPr>
          <p:cNvPr name="Freeform 29" id="29"/>
          <p:cNvSpPr/>
          <p:nvPr/>
        </p:nvSpPr>
        <p:spPr>
          <a:xfrm flipH="false" flipV="false" rot="0">
            <a:off x="299180" y="3304005"/>
            <a:ext cx="729520" cy="725265"/>
          </a:xfrm>
          <a:custGeom>
            <a:avLst/>
            <a:gdLst/>
            <a:ahLst/>
            <a:cxnLst/>
            <a:rect r="r" b="b" t="t" l="l"/>
            <a:pathLst>
              <a:path h="725265" w="729520">
                <a:moveTo>
                  <a:pt x="0" y="0"/>
                </a:moveTo>
                <a:lnTo>
                  <a:pt x="729520" y="0"/>
                </a:lnTo>
                <a:lnTo>
                  <a:pt x="729520" y="725265"/>
                </a:lnTo>
                <a:lnTo>
                  <a:pt x="0" y="725265"/>
                </a:lnTo>
                <a:lnTo>
                  <a:pt x="0" y="0"/>
                </a:lnTo>
                <a:close/>
              </a:path>
            </a:pathLst>
          </a:custGeom>
          <a:blipFill>
            <a:blip r:embed="rId8"/>
            <a:stretch>
              <a:fillRect l="0" t="0" r="0" b="0"/>
            </a:stretch>
          </a:blipFill>
        </p:spPr>
      </p:sp>
      <p:sp>
        <p:nvSpPr>
          <p:cNvPr name="TextBox 30" id="30"/>
          <p:cNvSpPr txBox="true"/>
          <p:nvPr/>
        </p:nvSpPr>
        <p:spPr>
          <a:xfrm rot="0">
            <a:off x="1177579" y="3351630"/>
            <a:ext cx="14994853" cy="4181475"/>
          </a:xfrm>
          <a:prstGeom prst="rect">
            <a:avLst/>
          </a:prstGeom>
        </p:spPr>
        <p:txBody>
          <a:bodyPr anchor="t" rtlCol="false" tIns="0" lIns="0" bIns="0" rIns="0">
            <a:spAutoFit/>
          </a:bodyPr>
          <a:lstStyle/>
          <a:p>
            <a:pPr algn="l">
              <a:lnSpc>
                <a:spcPts val="3749"/>
              </a:lnSpc>
              <a:spcBef>
                <a:spcPct val="0"/>
              </a:spcBef>
            </a:pPr>
            <a:r>
              <a:rPr lang="en-US" b="true" sz="2499" spc="57">
                <a:solidFill>
                  <a:srgbClr val="C5FFFF"/>
                </a:solidFill>
                <a:latin typeface="Canva Sans Bold"/>
                <a:ea typeface="Canva Sans Bold"/>
                <a:cs typeface="Canva Sans Bold"/>
                <a:sym typeface="Canva Sans Bold"/>
              </a:rPr>
              <a:t>Alter</a:t>
            </a:r>
            <a:r>
              <a:rPr lang="en-US" b="true" sz="2499" spc="57">
                <a:solidFill>
                  <a:srgbClr val="C5FFFF"/>
                </a:solidFill>
                <a:latin typeface="Canva Sans Bold"/>
                <a:ea typeface="Canva Sans Bold"/>
                <a:cs typeface="Canva Sans Bold"/>
                <a:sym typeface="Canva Sans Bold"/>
              </a:rPr>
              <a:t>nate Flows (Luồng thay thế)</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Lỗi đăng nhập </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Lỗi kết nối mạng </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Không tìm thấy Salon gần khu vực </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Stylist không có lịch trống </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Khách hàng không xác nhận thông tn đặt lịch </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Không nhận được thông báo xác nhận </a:t>
            </a:r>
          </a:p>
          <a:p>
            <a:pPr algn="l" marL="539749" indent="-269875" lvl="1">
              <a:lnSpc>
                <a:spcPts val="3749"/>
              </a:lnSpc>
              <a:spcBef>
                <a:spcPct val="0"/>
              </a:spcBef>
              <a:buFont typeface="Arial"/>
              <a:buChar char="•"/>
            </a:pPr>
            <a:r>
              <a:rPr lang="en-US" sz="2499" spc="57">
                <a:solidFill>
                  <a:srgbClr val="FFFFFF"/>
                </a:solidFill>
                <a:latin typeface="Canva Sans"/>
                <a:ea typeface="Canva Sans"/>
                <a:cs typeface="Canva Sans"/>
                <a:sym typeface="Canva Sans"/>
              </a:rPr>
              <a:t>Lỗi thanh toán </a:t>
            </a:r>
          </a:p>
          <a:p>
            <a:pPr algn="l">
              <a:lnSpc>
                <a:spcPts val="3749"/>
              </a:lnSpc>
              <a:spcBef>
                <a:spcPct val="0"/>
              </a:spcBef>
            </a:pPr>
          </a:p>
        </p:txBody>
      </p:sp>
      <p:grpSp>
        <p:nvGrpSpPr>
          <p:cNvPr name="Group 31" id="31"/>
          <p:cNvGrpSpPr/>
          <p:nvPr/>
        </p:nvGrpSpPr>
        <p:grpSpPr>
          <a:xfrm rot="0">
            <a:off x="7956916" y="2550800"/>
            <a:ext cx="11751955" cy="8813966"/>
            <a:chOff x="0" y="0"/>
            <a:chExt cx="812800" cy="609600"/>
          </a:xfrm>
        </p:grpSpPr>
        <p:sp>
          <p:nvSpPr>
            <p:cNvPr name="Freeform 32" id="32"/>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alphaModFix amt="38000"/>
              </a:blip>
              <a:stretch>
                <a:fillRect l="-6285" t="0" r="-6285" b="0"/>
              </a:stretch>
            </a:blipFill>
            <a:ln w="38100" cap="sq">
              <a:solidFill>
                <a:srgbClr val="C5FFFF">
                  <a:alpha val="37647"/>
                </a:srgbClr>
              </a:solidFill>
              <a:prstDash val="solid"/>
              <a:miter/>
            </a:ln>
          </p:spPr>
        </p:sp>
      </p:grpSp>
      <p:sp>
        <p:nvSpPr>
          <p:cNvPr name="TextBox 33" id="33"/>
          <p:cNvSpPr txBox="true"/>
          <p:nvPr/>
        </p:nvSpPr>
        <p:spPr>
          <a:xfrm rot="0">
            <a:off x="9877338" y="3351630"/>
            <a:ext cx="7404497" cy="4181475"/>
          </a:xfrm>
          <a:prstGeom prst="rect">
            <a:avLst/>
          </a:prstGeom>
        </p:spPr>
        <p:txBody>
          <a:bodyPr anchor="t" rtlCol="false" tIns="0" lIns="0" bIns="0" rIns="0">
            <a:spAutoFit/>
          </a:bodyPr>
          <a:lstStyle/>
          <a:p>
            <a:pPr algn="l">
              <a:lnSpc>
                <a:spcPts val="3749"/>
              </a:lnSpc>
              <a:spcBef>
                <a:spcPct val="0"/>
              </a:spcBef>
            </a:pPr>
            <a:r>
              <a:rPr lang="en-US" b="true" sz="2499" spc="57">
                <a:solidFill>
                  <a:srgbClr val="C5FFFF"/>
                </a:solidFill>
                <a:latin typeface="Canva Sans Bold"/>
                <a:ea typeface="Canva Sans Bold"/>
                <a:cs typeface="Canva Sans Bold"/>
                <a:sym typeface="Canva Sans Bold"/>
              </a:rPr>
              <a:t>Postconditions (Điều kiện sau cùng)</a:t>
            </a:r>
          </a:p>
          <a:p>
            <a:pPr algn="l">
              <a:lnSpc>
                <a:spcPts val="3749"/>
              </a:lnSpc>
              <a:spcBef>
                <a:spcPct val="0"/>
              </a:spcBef>
            </a:pPr>
          </a:p>
          <a:p>
            <a:pPr algn="l">
              <a:lnSpc>
                <a:spcPts val="3749"/>
              </a:lnSpc>
              <a:spcBef>
                <a:spcPct val="0"/>
              </a:spcBef>
            </a:pPr>
            <a:r>
              <a:rPr lang="en-US" sz="2499" spc="57">
                <a:solidFill>
                  <a:srgbClr val="FFFFFF"/>
                </a:solidFill>
                <a:latin typeface="Canva Sans"/>
                <a:ea typeface="Canva Sans"/>
                <a:cs typeface="Canva Sans"/>
                <a:sym typeface="Canva Sans"/>
              </a:rPr>
              <a:t>1. Lịch hẹn được lưu vào hệ thống của salon:</a:t>
            </a:r>
          </a:p>
          <a:p>
            <a:pPr algn="l">
              <a:lnSpc>
                <a:spcPts val="3749"/>
              </a:lnSpc>
              <a:spcBef>
                <a:spcPct val="0"/>
              </a:spcBef>
            </a:pPr>
            <a:r>
              <a:rPr lang="en-US" sz="2499" spc="57">
                <a:solidFill>
                  <a:srgbClr val="FFFFFF"/>
                </a:solidFill>
                <a:latin typeface="Canva Sans"/>
                <a:ea typeface="Canva Sans"/>
                <a:cs typeface="Canva Sans"/>
                <a:sym typeface="Canva Sans"/>
              </a:rPr>
              <a:t>2. Khách hàng nhận được thông báo xác nhận:</a:t>
            </a:r>
          </a:p>
          <a:p>
            <a:pPr algn="l">
              <a:lnSpc>
                <a:spcPts val="3749"/>
              </a:lnSpc>
              <a:spcBef>
                <a:spcPct val="0"/>
              </a:spcBef>
            </a:pPr>
            <a:r>
              <a:rPr lang="en-US" sz="2499" spc="57">
                <a:solidFill>
                  <a:srgbClr val="FFFFFF"/>
                </a:solidFill>
                <a:latin typeface="Canva Sans"/>
                <a:ea typeface="Canva Sans"/>
                <a:cs typeface="Canva Sans"/>
                <a:sym typeface="Canva Sans"/>
              </a:rPr>
              <a:t>3. Salon và stylist nhận thông báo lịch hẹn mới:</a:t>
            </a:r>
          </a:p>
          <a:p>
            <a:pPr algn="l">
              <a:lnSpc>
                <a:spcPts val="3749"/>
              </a:lnSpc>
              <a:spcBef>
                <a:spcPct val="0"/>
              </a:spcBef>
            </a:pPr>
            <a:r>
              <a:rPr lang="en-US" sz="2499" spc="57">
                <a:solidFill>
                  <a:srgbClr val="FFFFFF"/>
                </a:solidFill>
                <a:latin typeface="Canva Sans"/>
                <a:ea typeface="Canva Sans"/>
                <a:cs typeface="Canva Sans"/>
                <a:sym typeface="Canva Sans"/>
              </a:rPr>
              <a:t>4. Thông tin lịch hẹn được đồng bộ hóa:</a:t>
            </a:r>
          </a:p>
          <a:p>
            <a:pPr algn="l">
              <a:lnSpc>
                <a:spcPts val="3749"/>
              </a:lnSpc>
              <a:spcBef>
                <a:spcPct val="0"/>
              </a:spcBef>
            </a:pPr>
            <a:r>
              <a:rPr lang="en-US" sz="2499" spc="57">
                <a:solidFill>
                  <a:srgbClr val="FFFFFF"/>
                </a:solidFill>
                <a:latin typeface="Canva Sans"/>
                <a:ea typeface="Canva Sans"/>
                <a:cs typeface="Canva Sans"/>
                <a:sym typeface="Canva Sans"/>
              </a:rPr>
              <a:t>5. Khách hàng nhận được thông báo nhắc nhở:</a:t>
            </a:r>
          </a:p>
          <a:p>
            <a:pPr algn="l">
              <a:lnSpc>
                <a:spcPts val="3749"/>
              </a:lnSpc>
              <a:spcBef>
                <a:spcPct val="0"/>
              </a:spcBef>
            </a:pPr>
            <a:r>
              <a:rPr lang="en-US" sz="2499" spc="57">
                <a:solidFill>
                  <a:srgbClr val="FFFFFF"/>
                </a:solidFill>
                <a:latin typeface="Canva Sans"/>
                <a:ea typeface="Canva Sans"/>
                <a:cs typeface="Canva Sans"/>
                <a:sym typeface="Canva Sans"/>
              </a:rPr>
              <a:t>6. Thông tin thanh toán (nếu có) đã được xử lý:</a:t>
            </a:r>
          </a:p>
          <a:p>
            <a:pPr algn="l">
              <a:lnSpc>
                <a:spcPts val="3749"/>
              </a:lnSpc>
              <a:spcBef>
                <a:spcPct val="0"/>
              </a:spcBef>
            </a:pPr>
            <a:r>
              <a:rPr lang="en-US" sz="2499" spc="57">
                <a:solidFill>
                  <a:srgbClr val="FFFFFF"/>
                </a:solidFill>
                <a:latin typeface="Canva Sans"/>
                <a:ea typeface="Canva Sans"/>
                <a:cs typeface="Canva Sans"/>
                <a:sym typeface="Canva Sans"/>
              </a:rPr>
              <a:t>7. Dữ liệu được bảo mật và lưu trữ an toàn:</a:t>
            </a:r>
          </a:p>
        </p:txBody>
      </p:sp>
      <p:sp>
        <p:nvSpPr>
          <p:cNvPr name="Freeform 34" id="34"/>
          <p:cNvSpPr/>
          <p:nvPr/>
        </p:nvSpPr>
        <p:spPr>
          <a:xfrm flipH="false" flipV="false" rot="0">
            <a:off x="8779240" y="3427830"/>
            <a:ext cx="729520" cy="725265"/>
          </a:xfrm>
          <a:custGeom>
            <a:avLst/>
            <a:gdLst/>
            <a:ahLst/>
            <a:cxnLst/>
            <a:rect r="r" b="b" t="t" l="l"/>
            <a:pathLst>
              <a:path h="725265" w="729520">
                <a:moveTo>
                  <a:pt x="0" y="0"/>
                </a:moveTo>
                <a:lnTo>
                  <a:pt x="729520" y="0"/>
                </a:lnTo>
                <a:lnTo>
                  <a:pt x="729520" y="725265"/>
                </a:lnTo>
                <a:lnTo>
                  <a:pt x="0" y="725265"/>
                </a:lnTo>
                <a:lnTo>
                  <a:pt x="0" y="0"/>
                </a:lnTo>
                <a:close/>
              </a:path>
            </a:pathLst>
          </a:custGeom>
          <a:blipFill>
            <a:blip r:embed="rId8"/>
            <a:stretch>
              <a:fillRect l="0" t="0" r="0" b="0"/>
            </a:stretch>
          </a:blipFill>
        </p:spPr>
      </p:sp>
      <p:grpSp>
        <p:nvGrpSpPr>
          <p:cNvPr name="Group 35" id="35"/>
          <p:cNvGrpSpPr/>
          <p:nvPr/>
        </p:nvGrpSpPr>
        <p:grpSpPr>
          <a:xfrm rot="0">
            <a:off x="-1147978" y="7533105"/>
            <a:ext cx="6995160" cy="5246370"/>
            <a:chOff x="0" y="0"/>
            <a:chExt cx="812800" cy="609600"/>
          </a:xfrm>
        </p:grpSpPr>
        <p:sp>
          <p:nvSpPr>
            <p:cNvPr name="Freeform 36" id="36"/>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6285" t="0" r="-6285" b="0"/>
              </a:stretch>
            </a:blipFill>
            <a:ln w="38100" cap="sq">
              <a:solidFill>
                <a:srgbClr val="C5FFFF"/>
              </a:solidFill>
              <a:prstDash val="solid"/>
              <a:miter/>
            </a:ln>
          </p:spPr>
        </p:sp>
      </p:grpSp>
      <p:grpSp>
        <p:nvGrpSpPr>
          <p:cNvPr name="Group 37" id="37"/>
          <p:cNvGrpSpPr/>
          <p:nvPr/>
        </p:nvGrpSpPr>
        <p:grpSpPr>
          <a:xfrm rot="0">
            <a:off x="5182319" y="8617580"/>
            <a:ext cx="5549193" cy="4161895"/>
            <a:chOff x="0" y="0"/>
            <a:chExt cx="812800" cy="609600"/>
          </a:xfrm>
        </p:grpSpPr>
        <p:sp>
          <p:nvSpPr>
            <p:cNvPr name="Freeform 38" id="38"/>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10"/>
              <a:stretch>
                <a:fillRect l="-16666" t="0" r="-16666" b="0"/>
              </a:stretch>
            </a:blipFill>
            <a:ln w="38100" cap="sq">
              <a:solidFill>
                <a:srgbClr val="C5FFFF"/>
              </a:solid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4" id="4"/>
          <p:cNvSpPr/>
          <p:nvPr/>
        </p:nvSpPr>
        <p:spPr>
          <a:xfrm flipH="false" flipV="false" rot="0">
            <a:off x="-4411689" y="-36586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332294" y="206426"/>
            <a:ext cx="9170615" cy="9874148"/>
          </a:xfrm>
          <a:custGeom>
            <a:avLst/>
            <a:gdLst/>
            <a:ahLst/>
            <a:cxnLst/>
            <a:rect r="r" b="b" t="t" l="l"/>
            <a:pathLst>
              <a:path h="9874148" w="9170615">
                <a:moveTo>
                  <a:pt x="0" y="0"/>
                </a:moveTo>
                <a:lnTo>
                  <a:pt x="9170615" y="0"/>
                </a:lnTo>
                <a:lnTo>
                  <a:pt x="9170615" y="9874148"/>
                </a:lnTo>
                <a:lnTo>
                  <a:pt x="0" y="9874148"/>
                </a:lnTo>
                <a:lnTo>
                  <a:pt x="0" y="0"/>
                </a:lnTo>
                <a:close/>
              </a:path>
            </a:pathLst>
          </a:custGeom>
          <a:blipFill>
            <a:blip r:embed="rId8"/>
            <a:stretch>
              <a:fillRect l="0" t="0" r="0" b="0"/>
            </a:stretch>
          </a:blipFill>
        </p:spPr>
      </p:sp>
      <p:sp>
        <p:nvSpPr>
          <p:cNvPr name="TextBox 7" id="7"/>
          <p:cNvSpPr txBox="true"/>
          <p:nvPr/>
        </p:nvSpPr>
        <p:spPr>
          <a:xfrm rot="0">
            <a:off x="1859958" y="141804"/>
            <a:ext cx="4380458"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PHÂN TÍCH HỆ THỐNG</a:t>
            </a:r>
          </a:p>
        </p:txBody>
      </p:sp>
      <p:sp>
        <p:nvSpPr>
          <p:cNvPr name="TextBox 8" id="8"/>
          <p:cNvSpPr txBox="true"/>
          <p:nvPr/>
        </p:nvSpPr>
        <p:spPr>
          <a:xfrm rot="0">
            <a:off x="0" y="1833250"/>
            <a:ext cx="7332294" cy="717550"/>
          </a:xfrm>
          <a:prstGeom prst="rect">
            <a:avLst/>
          </a:prstGeom>
        </p:spPr>
        <p:txBody>
          <a:bodyPr anchor="t" rtlCol="false" tIns="0" lIns="0" bIns="0" rIns="0">
            <a:spAutoFit/>
          </a:bodyPr>
          <a:lstStyle/>
          <a:p>
            <a:pPr algn="ctr">
              <a:lnSpc>
                <a:spcPts val="5599"/>
              </a:lnSpc>
            </a:pPr>
            <a:r>
              <a:rPr lang="en-US" sz="3999">
                <a:solidFill>
                  <a:srgbClr val="FFFFFF"/>
                </a:solidFill>
                <a:latin typeface="DFVN Brasika Display"/>
                <a:ea typeface="DFVN Brasika Display"/>
                <a:cs typeface="DFVN Brasika Display"/>
                <a:sym typeface="DFVN Brasika Display"/>
              </a:rPr>
              <a:t>2.Vẽ sơ đồ tuần tự  </a:t>
            </a:r>
          </a:p>
        </p:txBody>
      </p:sp>
      <p:grpSp>
        <p:nvGrpSpPr>
          <p:cNvPr name="Group 9" id="9"/>
          <p:cNvGrpSpPr/>
          <p:nvPr/>
        </p:nvGrpSpPr>
        <p:grpSpPr>
          <a:xfrm rot="0">
            <a:off x="-1651903" y="6552484"/>
            <a:ext cx="5372787" cy="4029590"/>
            <a:chOff x="0" y="0"/>
            <a:chExt cx="812800" cy="609600"/>
          </a:xfrm>
        </p:grpSpPr>
        <p:sp>
          <p:nvSpPr>
            <p:cNvPr name="Freeform 10" id="10"/>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6285" t="0" r="-6285" b="0"/>
              </a:stretch>
            </a:blipFill>
            <a:ln w="38100" cap="sq">
              <a:solidFill>
                <a:srgbClr val="C5FFFF"/>
              </a:solidFill>
              <a:prstDash val="solid"/>
              <a:miter/>
            </a:ln>
          </p:spPr>
        </p:sp>
      </p:grpSp>
      <p:grpSp>
        <p:nvGrpSpPr>
          <p:cNvPr name="Group 11" id="11"/>
          <p:cNvGrpSpPr/>
          <p:nvPr/>
        </p:nvGrpSpPr>
        <p:grpSpPr>
          <a:xfrm rot="0">
            <a:off x="2944739" y="7755577"/>
            <a:ext cx="4011176" cy="3008382"/>
            <a:chOff x="0" y="0"/>
            <a:chExt cx="812800" cy="609600"/>
          </a:xfrm>
        </p:grpSpPr>
        <p:sp>
          <p:nvSpPr>
            <p:cNvPr name="Freeform 12" id="12"/>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10"/>
              <a:stretch>
                <a:fillRect l="0" t="-16666" r="0" b="-16666"/>
              </a:stretch>
            </a:blipFill>
            <a:ln w="38100" cap="sq">
              <a:solidFill>
                <a:srgbClr val="C5FFFF"/>
              </a:solidFill>
              <a:prstDash val="solid"/>
              <a:miter/>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4" id="4"/>
          <p:cNvSpPr/>
          <p:nvPr/>
        </p:nvSpPr>
        <p:spPr>
          <a:xfrm flipH="false" flipV="false" rot="0">
            <a:off x="-4411689" y="-36586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859958" y="227529"/>
            <a:ext cx="16171481" cy="9541174"/>
          </a:xfrm>
          <a:custGeom>
            <a:avLst/>
            <a:gdLst/>
            <a:ahLst/>
            <a:cxnLst/>
            <a:rect r="r" b="b" t="t" l="l"/>
            <a:pathLst>
              <a:path h="9541174" w="16171481">
                <a:moveTo>
                  <a:pt x="0" y="0"/>
                </a:moveTo>
                <a:lnTo>
                  <a:pt x="16171480" y="0"/>
                </a:lnTo>
                <a:lnTo>
                  <a:pt x="16171480" y="9541174"/>
                </a:lnTo>
                <a:lnTo>
                  <a:pt x="0" y="9541174"/>
                </a:lnTo>
                <a:lnTo>
                  <a:pt x="0" y="0"/>
                </a:lnTo>
                <a:close/>
              </a:path>
            </a:pathLst>
          </a:custGeom>
          <a:blipFill>
            <a:blip r:embed="rId6"/>
            <a:stretch>
              <a:fillRect l="0" t="0" r="0" b="0"/>
            </a:stretch>
          </a:blipFill>
        </p:spPr>
      </p:sp>
      <p:sp>
        <p:nvSpPr>
          <p:cNvPr name="TextBox 6" id="6"/>
          <p:cNvSpPr txBox="true"/>
          <p:nvPr/>
        </p:nvSpPr>
        <p:spPr>
          <a:xfrm rot="-5400000">
            <a:off x="-4383018" y="4478576"/>
            <a:ext cx="10661510" cy="1039080"/>
          </a:xfrm>
          <a:prstGeom prst="rect">
            <a:avLst/>
          </a:prstGeom>
        </p:spPr>
        <p:txBody>
          <a:bodyPr anchor="t" rtlCol="false" tIns="0" lIns="0" bIns="0" rIns="0">
            <a:spAutoFit/>
          </a:bodyPr>
          <a:lstStyle/>
          <a:p>
            <a:pPr algn="ctr">
              <a:lnSpc>
                <a:spcPts val="8142"/>
              </a:lnSpc>
            </a:pPr>
            <a:r>
              <a:rPr lang="en-US" sz="5816">
                <a:solidFill>
                  <a:srgbClr val="FFFFFF"/>
                </a:solidFill>
                <a:latin typeface="DFVN Brasika Display"/>
                <a:ea typeface="DFVN Brasika Display"/>
                <a:cs typeface="DFVN Brasika Display"/>
                <a:sym typeface="DFVN Brasika Display"/>
              </a:rPr>
              <a:t>2.Vẽ sơ đồ ERD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4" id="4"/>
          <p:cNvSpPr/>
          <p:nvPr/>
        </p:nvSpPr>
        <p:spPr>
          <a:xfrm flipH="false" flipV="false" rot="0">
            <a:off x="-4411689" y="-36586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2128150" y="264420"/>
            <a:ext cx="14926441" cy="9758161"/>
          </a:xfrm>
          <a:custGeom>
            <a:avLst/>
            <a:gdLst/>
            <a:ahLst/>
            <a:cxnLst/>
            <a:rect r="r" b="b" t="t" l="l"/>
            <a:pathLst>
              <a:path h="9758161" w="14926441">
                <a:moveTo>
                  <a:pt x="0" y="0"/>
                </a:moveTo>
                <a:lnTo>
                  <a:pt x="14926441" y="0"/>
                </a:lnTo>
                <a:lnTo>
                  <a:pt x="14926441" y="9758160"/>
                </a:lnTo>
                <a:lnTo>
                  <a:pt x="0" y="9758160"/>
                </a:lnTo>
                <a:lnTo>
                  <a:pt x="0" y="0"/>
                </a:lnTo>
                <a:close/>
              </a:path>
            </a:pathLst>
          </a:custGeom>
          <a:blipFill>
            <a:blip r:embed="rId6"/>
            <a:stretch>
              <a:fillRect l="0" t="0" r="0" b="0"/>
            </a:stretch>
          </a:blipFill>
        </p:spPr>
      </p:sp>
      <p:sp>
        <p:nvSpPr>
          <p:cNvPr name="TextBox 6" id="6"/>
          <p:cNvSpPr txBox="true"/>
          <p:nvPr/>
        </p:nvSpPr>
        <p:spPr>
          <a:xfrm rot="-5400000">
            <a:off x="-4383018" y="4478576"/>
            <a:ext cx="10661510" cy="1039080"/>
          </a:xfrm>
          <a:prstGeom prst="rect">
            <a:avLst/>
          </a:prstGeom>
        </p:spPr>
        <p:txBody>
          <a:bodyPr anchor="t" rtlCol="false" tIns="0" lIns="0" bIns="0" rIns="0">
            <a:spAutoFit/>
          </a:bodyPr>
          <a:lstStyle/>
          <a:p>
            <a:pPr algn="ctr">
              <a:lnSpc>
                <a:spcPts val="8142"/>
              </a:lnSpc>
            </a:pPr>
            <a:r>
              <a:rPr lang="en-US" sz="5816">
                <a:solidFill>
                  <a:srgbClr val="FFFFFF"/>
                </a:solidFill>
                <a:latin typeface="DFVN Brasika Display"/>
                <a:ea typeface="DFVN Brasika Display"/>
                <a:cs typeface="DFVN Brasika Display"/>
                <a:sym typeface="DFVN Brasika Display"/>
              </a:rPr>
              <a:t>2.Vẽ sơ đồ UML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4" id="4"/>
          <p:cNvSpPr/>
          <p:nvPr/>
        </p:nvSpPr>
        <p:spPr>
          <a:xfrm flipH="false" flipV="false" rot="0">
            <a:off x="-4411689" y="-36586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TextBox 5" id="5"/>
          <p:cNvSpPr txBox="true"/>
          <p:nvPr/>
        </p:nvSpPr>
        <p:spPr>
          <a:xfrm rot="0">
            <a:off x="-1247110" y="294204"/>
            <a:ext cx="10661510" cy="1039080"/>
          </a:xfrm>
          <a:prstGeom prst="rect">
            <a:avLst/>
          </a:prstGeom>
        </p:spPr>
        <p:txBody>
          <a:bodyPr anchor="t" rtlCol="false" tIns="0" lIns="0" bIns="0" rIns="0">
            <a:spAutoFit/>
          </a:bodyPr>
          <a:lstStyle/>
          <a:p>
            <a:pPr algn="ctr">
              <a:lnSpc>
                <a:spcPts val="8142"/>
              </a:lnSpc>
            </a:pPr>
            <a:r>
              <a:rPr lang="en-US" sz="5816">
                <a:solidFill>
                  <a:srgbClr val="FFFFFF"/>
                </a:solidFill>
                <a:latin typeface="DFVN Brasika Display"/>
                <a:ea typeface="DFVN Brasika Display"/>
                <a:cs typeface="DFVN Brasika Display"/>
                <a:sym typeface="DFVN Brasika Display"/>
              </a:rPr>
              <a:t>2.Link sơ đồ </a:t>
            </a:r>
          </a:p>
        </p:txBody>
      </p:sp>
      <p:sp>
        <p:nvSpPr>
          <p:cNvPr name="TextBox 6" id="6"/>
          <p:cNvSpPr txBox="true"/>
          <p:nvPr/>
        </p:nvSpPr>
        <p:spPr>
          <a:xfrm rot="0">
            <a:off x="2349602" y="2259608"/>
            <a:ext cx="2745043" cy="5758259"/>
          </a:xfrm>
          <a:prstGeom prst="rect">
            <a:avLst/>
          </a:prstGeom>
        </p:spPr>
        <p:txBody>
          <a:bodyPr anchor="t" rtlCol="false" tIns="0" lIns="0" bIns="0" rIns="0">
            <a:spAutoFit/>
          </a:bodyPr>
          <a:lstStyle/>
          <a:p>
            <a:pPr algn="l">
              <a:lnSpc>
                <a:spcPts val="356"/>
              </a:lnSpc>
            </a:pPr>
            <a:r>
              <a:rPr lang="en-US" sz="254" u="sng">
                <a:solidFill>
                  <a:srgbClr val="FFFFFF"/>
                </a:solidFill>
                <a:latin typeface="Arimo"/>
                <a:ea typeface="Arimo"/>
                <a:cs typeface="Arimo"/>
                <a:sym typeface="Arimo"/>
                <a:hlinkClick r:id="rId6" tooltip="https://viewer.diagrams.net/?tags=%7B%7D&amp;lightbox=1&amp;highlight=0000ff&amp;edit=_blank&amp;layers=1&amp;nav=1&amp;dark=auto#R%3Cmxfile%3E%3Cdiagram%20name%3D%22Page-1%22%20id%3D%229QZa35sTah60VMX2amKH%22%3E7V1dc5tIuv41rjp7wRT9CVw6jjNxbRKnLJ%2FZkytXA43Njiy0khwn%2B%2BtPIwEW3cgCLJrG1XMxsZCEpLef9%2Fvpt8%2FQxeOvP1ds%2BfA1i%2Fn8DLrxrzP08QxC4GFP%2FJNf%2BV1cIb6%2Fu3K%2FSuPi2suFWfpfXlx0i6tPaczXtRdusmy%2BSZf1i1G2WPBoU7vGVqvsuf6yJJvXP3XJ7rlyYRaxuXr1X2m8edhd9Yn7cv0zT%2B8fyk8GbvHMIytfXFxYP7A4e967hC7P0MUqyza7vx5%2FXfB5Lr1SLrv3fTrwbPXFVnyxafOGj%2FTLYzb7%2FJ%2FF7PPD7eUm%2Bvf17w9OsTw%2F2fyp%2BMEX%2Fzu7vf56eVN86c3vUhLPD%2BmGz5Ysyh8%2Fi%2BU%2BQx8eNo9z8QiIP9k8vV%2BIvyPxdfhKXFC%2FX%2FGVf%2FLVhv%2Fau1R83z959sg3q9%2FiJeWzQSG7Ej2oePz8shSVwB%2F2lgEX11ix%2BvfVrV8EJP4oZNRBXr4ir9n5l%2BtvJgjLw3VhkbFlFaiyuv3x5Wp2a6K00OjiAkCV1%2BXNX1cXlybIS1ZFgkeXVwO%2BPl99MhJdxB9bWhAr0lIExRfxee4yxaNFtuB1Ma2yp0XM849wxaMkW2wKZw2EHD6sN2xVXvDFY3GrvUfR0%2Brn9q35jfivdPN%2F%2BW3%2BIMWjH3vPfPxVfML2we%2FywULIYO9N%2BcMf%2B8%2B9vG37qHzfwaVcZ0%2BriB93jOJn3fPNK6%2FDxQ15XIsjVGSs%2BJxt0p%2F1sKJpmYu3fs9S8Z0rRGFQRxQOJKTsflHxrv0wQLoRlKAJkXSj3U9WbrRFXfV73gBEogARKEhc8XX6XxZuH7p1HDZpc6nCq50ifcgVNRUx3HlxPcw2m%2ByxEQ%2BvKksRVBZf5KwK5TqYzd0bWi%2F%2B23Scmq3jbi8dB4PpOPQNU3JZN5HsDnoruWwthlZyNa9QY%2BSxlZyOpeTNa%2BbA2pIBWr9BliRrPsxiqUnN%2Bffv11ffbr9eflPDKZHHLvM%2F%2Ba98FR4FkNJc%2FEg8iLOnnRQPreHQQapH6vrTFNQjnWFX%2BWH7inB9e%2FXp6uL89qohbzRYuA5CdaPSmI3rla6aMl19%2B%2Bu6KWUyWbDQlbKF0cscCCqC%2FX7%2BY2rmQBHs%2BEk%2BUtOwT5eXHz%2BcX%2FxzSpIlsC7Y0dNbpGYVF5%2FPhQObzc7%2FnJQ1qGRZiNYxwMyq0ZwiUU15RZkjVA%2B2ecVLwnAgR6jykf1spMpNmvORg2t5NK8oClPH04pCjLprB73TCuyTP9y9%2F%2BoRK%2FL0JhlIjVuNqySUqjOxSgJSa6tjaXyhuaCD5r5UErpZif4a376SMDWVR1RKqTQrOW5IoIxT8mCSSo7V7OnD9fU%2FZwejpdVD9hg%2BreUgaclXqfhGeQBUvuT7y6VR6gBSDAWbQijYEELRoUKoUu%2F3ZP35%2FNvHL5cf7z78mL7AMTxgbsYTuJpo3Wy1KlusH9Ll9EUuYxyPj3E1BxsraOjZLuzTmtQRNOCJBQ3EO3KjoYMGtRFmXGZQasvUggZzagGT6DGWrB6r5CdXcjX9Ny4zwKOl%2Fwd6jKC2ZPp6jERN4z5cfrn%2B9ufs7va6RTBmXvzlyd0wn4wcfxE1nzPKNJtG8WobfpXYHdwySxE98ntaZirTSOQbDWyZiZrsGhd%2BlcoysfCLoCnreH9dLXXwqLIGVle7AUqtkxgXRZWgHz2KKluy8hoNGDepNZV%2F3VzdXs7ujtIGJlPJqnaqHN64Al2iM5B6JzxaXd2vtlz5EsxDG2dEpdCc9E1x4ZEbDW2c1WKLeYGUaTRaVF8yX5eppmqKO0Wr0ZFZ099qlFQ4azZOjkS1EGBcTFfKemL5F1VT25vzPBw7tLV1ctGYXNZt3Efs6axrUXP6im%2BqaxlnWEswD54sy%2ByA3oZVzrp1G9YJ9BXpaH3FA%2FEY1haAGdeaPAFpcTArUSq%2FMRW1d2MkJkBLpob1JQGuLZnGAhtVmc5lZe3u0%2FXN9OM5JHMhQUM8h3XGc56BibJncn2tNVGMarLVSBoGg0BfW02O3GhgW%2B2pmbJxttqbZqbsqZny2FrePWczrxhmVbwrDtWOuXkqDqep4mrv%2BPv5j9n7iJucQzzJ0fhdnnF1MLM35ZVDDI7a1BLHQ9tUIENK3kvXeryPTL3VvCnPm0AdzJsmv94zroilZ8986xxncsoq3whr5sl7E6hHedPcJu%2BrlYxi%2FtDHu08311%2FfQRQk7zJsJGfpjIJ8c1juPSOaPvSMN0RBbTcglSs9tGGVYhfclzkL0ZEbDWxXfbXAYZxdLZVlanbVQJY77NHy11Y%2Bah09TU3JleBJt5KrJQ7zlHw0evzblLxhZNv1X5c3s7tjowanEz0pU7ubhjQEWsMny23vZFlLlB61rGW1aWjL6gBpqGXvSfD0yH2GNq0TILf7ppHbAaqP45LtxHBECV8tIxhlOExjYbY3HMAajm5IVCk75hkO3zjDUV80R65CDmc5AjVRvrm8uLz663J212oY%2BnTivaohWO78gGq8B5tm9w4W7wXmpdId%2Bgn6M%2Bm2exlLUA9ttWUya18ahnK0iGYaRjCBRDqYZiIdmDOs940V8S58gv4qXtpfq%2BMn1vEqwDR542GpLRNTcuCqfa%2FP57O75iMPpzhAC1M1VtJLsAKuOYcknnoa1lFjVx6nOXhnQD5IFPa0dgE5gB9t1k4tYBtn7SpIT87cGV6nNm2YXdszRyo%2FolvPFfWcjp5PoFBd6cvU9ByoLnd2%2Be3j7O7Y0U2TKQrJ462qDT2j9QABMIdJ%2FmYOFdRBompbFargPDg7FR8A1VunOAPNx0EDMAEueaUwk7Ou5rHJDZ%2FW3nYfHtI0lArLY6Z7j2sPjtxocEWfwLz2SmHM6dvVV82X7jBc1w4A88rKRp%2F62JaCqS1GkCeqgN5beP0jNxradFTaZ3SMMFph%2BUCIWFszR16zAS1HaSj2mZ1PayFNvrq7%2Bqgakfk8Xa55j%2Bxsa1OKG%2BGDmttB8BJDpqEi3ZSoDXbwLoBq937BHvkJRXgKqUk%2Bqon0QBrEJhd%2BTyg2taiwfMj9k1FykwOyBrQ1iU1O0E4oNrUswB9ZOjdLbADXKZBV7WQ8uKkp7L0IZ8QPNkpwfl1u1ba9PblRvXhTs9M4C80SGvAkqY1v3Iwj4u7TNnrRcIfL50vZHN9WfqYlJperbX0puPLmR%2BVGg4fk5mSHJxxGAocjFlaxnKlQ7DtvU4Gi5nmboCTQGwrFtiVO1%2FXqYKSEHitw5I%2F22ltvhmjb6qeFaEeIqhnxyBB9%2B667AavwsO3eGYvDjjg0bzfACXZ%2FekN6bWqhOAwUTeRawk59Rr2DXKp02ULx1FBU6zdrNs8Wd%2BJtpytGnLpYTaX6odNQmWg6p2W4eg5S6znmVatlXqLTMA9db9kVqQUdFscrvl6bJTlfklxDvVov3sq%2Bi9llft9X5aS3zorVBDlb8kW6uL97EDbaMHFJzDbQdF5B08S54bpw2PDsrTUXHWoio1ce9fg8Kj2hii8xGHrP8nTx6zcaOlTBhidwpm2LqGISU5Aohx%2B9STnytgjtpBxsYALXL3vrcPhLfyS2poeVFsYisTUS3812Bj0b4FtDEVmj2BWKBm5b9Iwek9XaLI60b3HCWFTLMTkK0%2FXG7MKWHKzDhgRac6FBJTuYV9gKJPJq04E1egtb5acNW1c9heikCjRqoBT6ekWnlhxMLG3JW7MbajV6S11EzY%2FXSx6lbL75bZjs5PNFRqdjEgPD6G4b%2FzSndK1nLpSoHLzMJZ%2Bh3LfOJQdB2idJEXPi6DdisZ7SwaFyutZYxJq6w758RllfqitwD3lnbWA0Zxf1JOoL7bGoaebUe8KiOez%2Fk2LRGx2MZSxrwdgejOZsAui1saRXjUwHFKGFYkcolqnSPolmucw%2F7lGs05AFr5Nkg0ge3dpQgdDMeqBqfy9mG8MqEIrcGkhwerNoqmbRm9S0WiGSz%2BdqONZRb62QNnAwN2zzZBgHDslnaJTbQ0cTXMP59mP54D6Bnf6OU%2Buz8iqfMvigFulAld4jcSk8cqOhvbCn%2BgyDwGha77MDEnVNG3s%2FSDSnmP22RrwuplwHMFILxo5gbKpm03k%2Bdmq9ZIsaKul%2FnrL8CRGQbJwihDnfvkIgbrvC7vapmEfZSog3K54vEPxyg5dvVV6Js2jtpHkwtGBz5%2F4pjZ2Iiwgau9DxkiRxSBhCJw5d7AQxieMw4jAifP%2BW9L749%2FUvn6uLs94qRP7dAFwW32j7RMIe0%2Fnv3VPiPewxD9yKd96KWFnEfO43%2Fiz%2Bf5M95p9Qf8kZvMg%2FlK%2FSZO%2BmP9kqZeJfITERNq7ETQqxrB7ZvOF1bL6Vw%2BboCxdPj%2BKjoiOv4mwt7rkWfx954TJbp%2Fur9vKy15fVLQeU7YMiZGs%2BT8tXbONhZ70LiPOnlyvuFHGxuoiLbJMm4ob5Z23z492aCoTvlrW%2B1Mplk7NpB0mmAwRqmK45nfaaCre9bUAnJecIIsITvFNyF8XMiUUG6FCKWeJ5DMYxtEquR8lPrcWR%2BNhcUcbS3lNoq3xuUdNkKr2Er5LsM4KyUsAimISFsqKE5taMe07iM8rCyIu5H1plnaiyrrj4efEdm7a%2ByoF5NTN%2BPO%2Fqw4MKG76iD7vLr6IjYssGPM75Rshzu%2FDp4l59PlstH9iieCN72mR7Id4rQX0qUs58XfLn3OWvvWc2K3G7RHyCHBYqCNz%2FGmJBsmflWzxnq7j%2B1avPcp55%2BHcqPi7%2FzPVmlf0t4LxbVfU7HY5VI4EvIbpsnq12T63uw%2F9xd2ai%2FOcfxUvbvGi7Is8FkqQf2cm6Eh%2F6PER0Z129mCROAjzPCaLAD2Pi%2BkGEjbeurUQWsujv%2B20RY38dtjAqtb9Rsth1955poyFt7XuzJhnuAjQnZcJBtMjEQkMdA5Jogy0nsw4YxxndHDFsVmbpQ4%2BffaGpL6ImBn0rgI68pUR3BdA3ujHSd1zmgHO3ygWzYBwAjAb2RnqdCtRtXNcb0Oi1nWdh0dgdjeZQ%2FafRqWt9fnlVc7ZobI%2FG8cr0Il4OuecHu9wU0yh0CI6RA33kx5QQ4EFbpp9o5W%2FJflc81AlX%2FmT6G2ygv2mu%2FJU5pq382crfa9YVEYwFXMOddfX9KHJ85hEnjAI%2FCbzY9WlgvHW1lb93W%2FmTdytMtQYIZRfRMCa0OiFMk4uwzSHrIlq4COxy5mO%2FcBFhBIlIRzh2fOpH0ItBjGxzyLqIEV3Eo1ixFtQBU12DfFAkahgXo5fnEzSV5a1nsJ5BJmUlMHF9gHaegUeAOHHCXYeHIRDhRcy2VUzrGaxnGMczCHP4kE04aUCyZ2hglOndxhs09cj01IFDiDkNQ74zNpBHwnN6ieeQ0GcEMkZcz%2B7JmGgduNzTPOEaMET1E3Hx6IPrgpNur%2Bqkqy5CJPbCaKerFDLfYYiKOIEDDFwQJpR6Vlenqav52AYBCyG6KasrkCazNM3o1DvbNDB%2BnNqQxwCXKedxKkkhlcGb9%2BDQDJXOB7kduc%2FQvfvAnNloL7wm6p%2FtE%2B0CLzh7lU4iHsgn%2Bh5kPA1JBm27HdzCtDNMzZmaNo0zfMoWv8XiqbFYNetMwmKH2c3NDnw4ImgJsOPUu8BCsSsU1VMKR4ei2azkoO0x6dYudgZjE2VgimD0tIGxNUXegrErGJt2sb10KY9XqeI4QTgBxa5XgiPi%2BEmUODHA3CU4obFbIzbob3xq73C%2BvZc5TrPSyAKi7SxOt8qZLn5macRH4xye%2BvQwB0nmmjQRELVy1KFraSaWZtKKgBh6EMes4KgnCXY4inwnwZRBzCMmHLZ1BtYZWI76G1vYtN7Cpg09Mb0cdege7mFbF2FdxIuLSBJKXVgwEeMEBg6LAHNoFEYeTBLCiHUR1kWM5iI22YbN76bOVJfmGNEGipPuFGK8fekh8iiI46QYH8u564Q4pA5PfBBi4KEEWT7iRLP%2Fd7IvHUgTKWnD2deaFbYMKW1AZwO616wrS2IaexyUbG9EBJrjwEF%2BjH0XuXHEEuOtqw3o3m1Al67XT%2Fxud%2FLbVMM56bQzMvq8YgiMIzu8fR7gcM3lqgN6vLlc3HLw5rJ%2FIEPo2ls%2Bdp%2Bhe8vgvRAdkOftg7Fi2r52%2FGv%2BSCbbvgWlrandFqUdUWrcHN%2BeKNXExqnKBRaKJ4ei0ZN8zRopXYLrKAqr9oeFYVsYGjfD1%2ByB0u2hWBZuLBTbQvH11mWL6RoUEholpNhEi2nsYBS7DuGcQgQDhkFtuoalJ1p6oq1OmVmdOnX5KeE8zpfm3fATMRl7ZC4ETRsQbWvCtiYkvwxcThPmF345JCR0AA2Qg6kXuBFBPEGhNf7W%2BI%2FVmsg%2FRSjlVNsShMiDdBTH0HRalrz76HR%2BATY1JaxfsH5BHqXOQ0B8UBCCEp5AhwZE5GsUMBSxJPIjOw3R%2BoXR%2FEKUPeakpsk6Borlio7iGMpzN7RMbIJlbdE6BusYXt1nzJJ8%2Bl3hGJDvM4dFmDoJADj2vICz2LWOwTqG0RxDh%2FPXJ%2BIbqtLR%2Fjg%2F%2BIde92B4d771QCtd09Wqlsnx9jzW04wiEoG6GtXftRnlwSM3GrobBY3rz5s9Xa2qBlssnh6L5jTpezbcm5v78PXufn8worYMuuqWFoytwWjOObunZn%2B0gAvUAxd6bJWnA5emKc29NxweifS7taUYgIi4RVuKJMB1oiQMHBJgGgYhjkLf%2FJMc38l%2BRM0J3PohTUbdrFhnA5wmo4NVulbuT%2FHUnE4zRQAe3m5sK3624vfSCvICDxAEd7bYIyF2%2FJgHDiUe4wBFMYjM3xtuK37v12EIeafrSU8roqQeCdLxdy9CSyCz3qGFdwhoEIQB93begSHgO5FPXAdyjH2CMI4T33oH6x3G8g4x%2B32XJXfPnP89WffgybPsxh99Ujoo6x6se3jNPXiAxjhMisPzIkhEGoF55AQowjEIeeTG0LoH6x7GSx6EQbjLjwGcrHfwpfYF8cf3DpZMZr1DmzI%2FJChIaFHm5wAikTeEnhOGievHbhIAaL2D9Q6jeQe%2BiCfuG6STYQkc3zcYxyQ7xVSDAY%2BTrdq0LU6kO9PSAfekYWtVR7xrBzxAR240dAccGc4kazt0aB%2BMA44cgm1HDlkkdkaiOTyyaYy%2Fgm05jRaLnbFoDo1sEoOHWtNrq7KpxWJrLDZx1Ea2iwafXtwBiproku8IipYwZataLapaMHIJZIlbHKYReonjeRg6AXARjSnzkW%2FHvduq1mhVLQGGNbs35TjQk9S5sESgcsD4DCpkGVTWXbRwFyRAmAqTWJwOEiDguBiFThRCFEVxzOLYjlqx7mK8FrnIifjqXXkLqWPujN8xL%2B9snYV1Fq85i4QmCeI4KDbGCak4HmHIoa5PPIhDyHPsW2dhncU4zmLFI57%2BfF%2FuAnlycmGAv7BzHK2%2FaHP0YBByD%2FhhsXkv9pETA0gcz00wjkkYsRBZf2H9xWjjusS3mvIcR6gUngzwDZZ9a31DC9%2FAkwCHCAbl1j0OnAgj5hDs4iQKSBAy84dsWN%2Fwbn1DzrwVRkEs%2F1S9A1C8AxnfO5jDv9VO1Klc4%2FFBeAUdb2h2BHIlhAQ92RFKTVO%2B0dDsCGw4lda8CaFlDm%2FBeHowGs6mNW5CaOlvLBZPj0XLpu2ExRJhLSiMvsXivHq4yvLo%2BeXlIsJ9%2BJrFPH%2FF%2FwM%3D%3C%2Fdiagram%3E%3Cdiagram%20id%3D%22Gf4T3bI3KiFpR_U1kMLW%22%20name%3D%22Page-2%22%3E7V1pc9u4sv01rvJ7VXIR4P5RcZzEud4SOXMn%2BeKiJVjiRBI1JBXb%2BfUP3GSRbErNBVrycGvqJqIphsYBug9OLzhRz2cvH31nMbn2Rmx6QpXRy4n6%2FoRSatoG%2FyO68ppcIYpOkitj3x0l15S3CwP3N8tuTK8u3REL0mvJpdDzpqG7yF8cevM5G4a5a47ve8%2F525686Sh3YeGMWe41oguDoTNlpdv%2B647CSXLV0tfu%2FsTc8ST7l4mS%2FmTmZDenF4KJM%2FKe1y6pFyfque95YfK32cs5m0ajlx%2BXDxU%2FXb2Yz%2BYh5gvOzw%2F9m5uLoTP7fWOqn0b%2B35dGL33KL2e6TH%2Fh82%2BD%2B9vri6%2FpS4ev2UgEz%2B5s6sz5p3dP3jwcpD8h%2FLMzdcdz%2FvchfxXm8wu%2FmB%2B6fBD76Q9Cb8GvDifudHTlvHrL6IWD0Bn%2BzD69m3i%2B%2B5s%2F1pmmz%2BQ%2F9sN0PlAjd8cg%2Bia%2FrPCrPgv4PXfZKJDCpWvnJXfjlROE6YWhN506i8B9XP0aM8cfu%2FN3Xhh6s%2FSm54kbssHCGUb3PPM5Hr1IOMtesoxBNqB8ANjL2qUUk4%2FMm7HQf%2BW3pD%2FtEds805NvpYuEph%2Bf3yacqqrJtcnaZFPVdGo56SQfr57%2BNg%2F4X9KpUGNa0NK0OKHGNMIpWDjz3Lww%2Fl1GMzieE70gxqsfTX82cpezeIiyO%2FjfxtGfPf4XZxaN5PwxWCQ%2FmCY3fEgen9yXXR5yqxKZECd0emw%2Byv2rFlXX%2F4Hkpnjq5G9T9PJ7ZM9fZheGy4Ajz%2FyHaGyiX8LlqL6927L4RX4tebf85Q6GqPRqG4as8p7Tu%2F%2F8z5ahffQFvHyn%2BGomCl%2FVKL%2FH3JmlLxuE%2Fk4wq%2FNbH%2F7Qmxpq6HVgaS0m3pw9zJezx8gdSAiaQmAbKAgsWn6P387UWxkyOfoNRt8mqNG3Fa38HmzmuFM59s3HXsONPQXGfugzJ2SjBydMXpl%2Fl4XujFWiUCC6nLjFIxL63k927k09bsLez72E%2BbrTaeFSRn6n7Cn6Gkx9%2Be8%2FdOfjq%2Fie99rbla8pnYsuefy7T9N4jzBxRyPGv%2F7O90L%2BqyccNSKkC4%2BTkpju6e%2F4f5wAniucPur8xc%2F5Z%2FL2mf8X3e6H596c%2Fy6OG1NUxgnwM4tIcH1uu3EHsZ3wZuzWwLFbIozdqgC7LcyBqRtjm8yBbONHGk2AGYdyyt4Qv48mxPseKc0KtTwrVGAGTJ1HNr3zAjd0vej5fnJvYWZsAz8%2Fu935hPluKBB1oiNhtwSBrlVuaTbaIdtC2SHdBO2h8stlz%2F1FDM2Mj2hwyhm58mYoUwOkXLkcFP3d2p3xipZeo57XIIpJMHARRQH2C8tF5CnufI%2BvcXZa2D2cR6sCZrXRj%2FL%2BHgb5JjIXEtO6mBIFtQ%2Fh2NvlNxmxKQtZfzj0lvOwYvE9et5U4lIfF8NG4UIIsDsJ%2BOOuWRA4Y3bvDfhWZX4aRP%2Bfl17O418nvkuuLREYUoKSVwgxAf8WMMcfThLw%2Fl0y7qM3Y5Q6ufgL0r01gstAsRESK8jFN%2FEZBymICeFyyiklZ4%2BnHSwuuXna5eaJGBpy92QYgoi0XkmkF%2BBaSaIqfIopi5fVx16MbF%2BLL0VzppfOhP4qhgSu52ShZhcG%2Favbm7WZ%2BVi8k19bFK9N%2FOg1s0Djas3kFlb5t3j0%2FBHze%2BkP%2BoE3jQZpw0vWGYxk9qejUf3IjsxRo8jCJptVum%2BTETN1lMsxNYg1lCnC7n2IgoirQIN38O7FtFCbJ9NUyu8hYy2tht5SUGFM0wK2OM5o5HM3LkdfeBCZkPJ7xJqAHHvxAV5g7L0Fmz%2FEyr4c%2F%2BZRXooafyjKO5x6AZMAtATAxgFgAV5XRhnbjb1NdMzY2wow9j7fQc%2FHyevyfaezFy565MOv4YY%2F754bBnmrxkRuEUUibKGYla0DC2zqBnGSKf9jS9gsvUtqio1CZhQVXrFtgIDFEDH%2Flztk2yBK7pIQNYLIQCXDEEUFNBM3uOU0uR%2BevvG0zFbKcFiX4TCC4nFEMYGUJb6HT43YaZAas%2Fjl04sy5tUlUDouiEIo4JQioBJTdhqkJi0BKvkggeoSKNzOiBADSOYYszAONL5nId8jVXknuWtqFIbEZYbzBQSsoCTLJsbmcv7kQXk2ZUVzlX0jJu1m266gEOOEo5SFUKb3Fo%2BM4p4nufAgFD3sopbIIFquksjQgKw7BSolMomgcKF5QOHC%2B%2B9Xl4P7NYwfN%2BMud4PdBpgMXJRDA%2Bx5Sov2G%2FxLI39%2FlDU3LVw81pQVVl0PfSGgVDn0NqC9Bws2dJ1p%2BCrHv0XsCSe9EyDqyl4WzHfZfMgeXpnjB3tNSThyGAyUDGxBIuEBZIScfvjznIJl4yLiplV%2Bj7qBESnJ71aSV3GrzQagjapZBsMJGy2nTFayiA2cKBiUbA0IjblB%2FxffFkd5r1L0FR08wZWHWcBiSoSQr7G1PJ2z54dg6PlszW5KMbFLpCxsDKVJZViZjUvwulSCcT6LKDYcW0ntoTt1w9fTCEqMSfz%2FpBuWexCByqEJKIc0KgMTohxaB6QcXnz96%2FL8Yg3lx83IS9J6MMph9vxVQn4auDuILk9SXpTyoqihtwhu0UDy4ogFQ99dJC0mJAJNEUDutSlUWOCvkgtkemmz0celTVnQHnq09OMK2YeZO1%2BGTMq7LWCwUH0CLCgv6nDk3XoQSDIoUhujKG3MsoGwzZiFMiOoe0QMFMmzaaUMdhd5u1gFK%2Fo9KaR0iJONw8kEGGG0clKnWLF0pHdsltyNbVkFgJIm0yUb2qp0OojLS8lLs5Sc4EUUTS0pXhqxAcVLo4IUr6zp%2FZrk1b%2B7u728ub%2B%2BuLkvDa7syC6mI7tJjNzUsMo9VzTFgqRQTdTEKPfpP1B7RomJYmeUaFAvg7ewscz06xwaiusyQYkF7YizAss65ZbS4QMo4AruorNEym%2FC7wuXstdHm%2BHXcfaJQsV0W06IkBlnLXDBZbxwJwsYp8PIDv8TYVEJEhYbgmVjpO0QBDzZvbBN90IFTa2re7%2BDTJpkLQ27Z9IUYNKFWSCbv3eNO9FtHPCiur8TqOf%2FgVpcFRUv4fwEyIcfevMn159VKHRSNW2GCK5Agaoa0CV56MyHbCoB6RIQDde2OklYK76Jz4IshT2KN8D7WglXl3DhevxRDWpb7QbfFkNvFiVJN0hdl%2Fxup%2FyOGCbOz9umKEdffc7LzrNGb27vLz9cnvfvL2WX6v1ZH11BBdioBp0fMvdC94mv%2BTgXSCrSnWODq5%2BhOgGSg4qHF0jPXH%2F8cc3YqQ5VxUQ8id8bvYsMCbSDAdcmkeoG1IVXatKicDFwDRqobgPLww0efOakmCDqK2UW4Y7BRe5KDKj1eHR%2BldzTdwqHiYQD6kTOZ%2BLPfvCVLzcJSpegmApO%2BTIseOc%2B96sh6cAkHkuy2arlWrpN5rtUpbRPpgYFUoqUDo5x%2BncwNvzFE7lajELDtUhof170yhlFd%2F3vMs1sh2lmRMlUkHRaaLScgaiqJjAraAdHI4OzAoqOHaRpQroLwwCCJAvnVWaYiQAF6S4MG%2BqsO4uOaJUFb22GX8XV2hIgKpKtiXJ3BIlDbRxwhYemBpCmDAduzifeSGpbzUGwUbbIBNuxH0wassxdah%2Fb2kh%2F26QugdyMkA5Sl8BXhlJYZOZSVeZSN6gTtZy4BMLeQeIS%2BMbV4cwDs7eWimsZCZWxjVl4l%2Fg9WZzbPTC44lxLA5tQeEMWBCk4zYUcCUvzFqvgUe5Py0r9WebDHAxnIFo5HQb0HqYozmCX3Mf5p%2F799cVg0P94IZW%2B3Sh9ccnReqkx1cvTQlEAnU8YlwQqjQ%2FUThJNQxlKolEgCJvmiEipr3tYcAcHE02HTvPgj9t3xsLxI2DjDjLToKODfTZk7i%2BJQUsMdFwvIqIr1cZJinwtxl9DFcsQHWo9VDeBTZLnFuTZRrOmDYIbRJKIIkp7AbtuSMWtluJWG3ailrutgLgLQ%2F1oYuBExwXBia5DvRX5464TDySTprpExaCorFGiQ0lTYxamoGw5Uft84mR3yhNWGsGko%2FqwcDiBupARm7KQbV4%2BUog7GC5BspZt25xKF8egwl6lfA7q5c1ft%2FGhAlKF201bNzsvw%2FWIBuhwBDrjggibFtWHXByYvaTExnWCIVDRtTv%2F5e2%2FE8wfqMNFyaAoWArN39aT7h5GSyYT71qBgG4qBkhxfPRl2l0nKJi4zilUB8SgLPFOdthrC4Oq4Ip6qQW0S5Gpd388e19R4VZSIMTTiLhqmXIgXUqBdZPvauNOVGDbBgEvSgukRxMmp6qGayurEsD5jdmc%2BZx4XCY0XabfdQmMjQRGp%2BU3SU%2FHSLjJIKYmpwWGIrXbLltVqTgirykAWGMWpguoeRqrZBY7ZRZQIS7oYYQJg7QcZBx8uvwgy3B3JAuqupZTBTWAc2gKeAyIKLKZccsjYB02somGDXVTDybu0753eX%2BiJGgjW2nYUHG0bKUuCBZVITil1obKo5O1ImXCLnDQUDioCtRgOb7vQR6E0gUOuJOCVEUHcOBPq4OCpNUtaHUNUrWpzz%2FAoYjSwYlZ8DvLatnWgl193Ila3k6BwAsT7I6mXpbvMlENCriZBNLEnCDgE28QkYJTkLFFBz9WcQapGHUJo4EKOqoEOmZ8zMIYQ1n23D0wVMOtL2ICYcj0YNUIm%2FuoSuC0mvdFKw1mIw3WmeQpO%2BUpRLWwREWYx9JLHmvtzNeH89ub%2B6%2B3V1cXX6UguKM8QaIp%2BURBnZQ1Yp0CiqAtjM0ax0JrTFwra9MA9MCDyf04dt9nURwINtDyYx0EeeZrR3jgYvMW2Gla5qO1HHyczGRB4XfZW18UKraCQwU6ilqGKESBgst%2BsKEGovKs15M%2Fem%2Blo3n0hqRNiDUT2sFZYPA7l2uupAZcVwOujTvRgS7mEPDCdtRHU1NFFA3VKdjWoKNefcYJef%2BNrp%2FCbOU8%2FYVhiRiy2ufrZB%2BhaK29g6SntecAyacSVtYhK1ARf3K67PokqNhEy9aNXUJmoZYtIQTsvJSdP4uALVmMdc%2BplZXnh0ODiIFUDzs58x5uHF2OhQ%2F6V7c3Ulzeg7hMiJ4Tl00DKEKnQGsCagibH0cTNCeFsyuqm3bYQJVL4Ez3fYrr0bs%2BU8WxFZMCWubcyfyXVDIbDT6yZY0J7Rec0YhbRakktxl%2FEzn%2BUHRrMYkZlBz9xqOP7HdqWsDoews2X0vRkAg0QQAZVyQW1O10OPUChoRA7lFa7FFWdL%2BVVAtRUEJFlTyp5SwYKdXWlGrr406yfeg24EVJterR5LUQm%2BB6bVpQp2HOvQbR5uO0wIAjcafMy6KrRbYQXYN8WHQdsKywLhS%2Fg%2FR79bFHMg%2BbAqnaaSppDD%2BwA431vWazQop%2Fh%2B5YiQGUl4OeVREm7pSDoIP771eXA5lbug%2F5z7Jy6p9qApVSKqT%2BiaNeRxMupTpF1VpQPV9pe0BZQ8fuCqmeT5OrhkAFqioOQID9E9O2qG6i4pFUNwB%2BIkXZdoNv4DIZqW5BTfgXbOg60%2FBVItACAZwsxZECtma%2BE3Juiml%2FK7lzG%2B7cRdNHkBmJa%2FqYnf0rRakWolQnTR9B4IUduXw8TR8N3CGy3EJWiFIJJ66hS5QdVoXUlDxZerPamJoGrn2yqQAR9lRsymCtSvtsAayUlw7HRULdC2FTKcpFauXuhXf977JyeU%2Fqkp61rsyaGUInDWcJaPkTToTNEHos3lQjuJ2cpkBFadn5AVJeagUBbiunEWgrl5xmIk8yaQUATt%2FTCFSrnK0Bbjkm3khKGi1gsFCZZhqBWnhmMNToFimJWwvipuE99aYDLQC3bNmivLJsj9da2qgP%2Byr3fyvuomA%2Fmkx%2FjZpIJmABx3MufG%2FIgiA9N2FzcRXAGuJUC9iXwZvi9B%2BSjq42zCrusFyNWgDf8NnTcj7KUAYYuJQwDt0TEgpUi0Mm0RaVIKOVU0%2FPvw3ub68vvj58u5Taxc4K4%2FLnMPQoAXKnwACQOHXraNJTpbuU7lK6y6Nzl5001YFsoiFsByF76rTfONaGPWssug12YagfTY6orlCccmbbgIg%2FcoPF1Hlda8xR1ZNbdktvhg7uEHldgc6LSg9D9D1uRxhUSgMVzbCZ40638BEJZiMwiYpKx%2BagA8GaXy57jotist73pRwU2T790NlI3LoK5ZdENcbWyil6SWsbuXPf2c5dzzocZTUtQMcjalvlWUF1URt3%2FWhS%2BHRDR%2BXu64YGNYfef0HF0Xsxw0SdE6IbBpC%2FL4snWg6%2Bjaqq1g0o5UZ2tGk9%2Fiauql03FaBySHa0aTv6Om43ZEJ15Wnr1nT6X0XJ1vq7QXIxZpGSIwvgyDaaHlUrdiAZIlm4o3syVM7RlZJdXcmuNu5ERQIvSrPLerscAQc2LVTJA7eXgB2MKhzSgocqsS4zjmlNygbjKH1VFUYWrvZeN22g91eMUeqvtmC03YFJjCoxMnB8woKK86OzKKPt5OX8yZMHUXaIiq2iIhIcPbhI74Y9p6sC0rxHLBj67iJxjnk13I8W0lugXuqph84ViVaO81WQRSqKNQC9wtN2QVJS3ZWkSvV8LlTMe4rzwoLmhSlKaNePJnPY0HSUoGdoKtQjXHYJ6gICXKNkQzMAWU9qqu0GXyeoHDFDg%2FokZ2eT5FSl9QN%2BpLIkhi3oXXTtBZ2CKYwryKa9rYWl%2BrDb5SPLQdiF6UpHkxQtmcABQCCZgGQCkgmIZQKrFmjbfIKwtHC9nBae9YGRssEO%2B79QcpY%2FXswwy3RBzTqs5auohM2No0keNwnuAGyTQCdgyw4wnUCgowrZOFSyA4wYAPJkoBoAQ3aAEQgDxXE3k9hAB5jKCk7J1wTwtS5a24I%2BWVhhsy4727ZXbuq3a8yidltxFwS7cTRp8SbVcF4oblxY8kL5enZZ9NUlMCYqD8ikOuCXgon3nKKSlX3JTJPusIkbp2CwsaDDOd6w4bvicNkEGskjdsojCIVapAAOpQvdh%2F378fof9dvDlxfns3plPn%2F7692wh0gt5rO07%2FsxFinOa0PDRmOWyT98gCfe2Js704u3qxy25XzERilofAT917%2FXP3yPPpwpmppdeP%2By%2FuP3r%2Buf7riL5794JCwlF1%2FcMHoaOVMUkn5OH6hb6ee350UfXtc%2BFJ9WKeEE3tIfpsPh%2FPzQv7m5GDqz3zem%2Bmnk%2F31p9LLcb75UxyzcdGNyXzRsGyeIz6ZO6P5iudeA0E%2B%2FeufF24OVkqRlyUtZI2Gz0H4p%2BZXSr71NovKTqJbPZVmdeJU9KfmdS0%2BKp%2BPqN2o%2BQ8tZ0MrZ2f%2BWZykf0auIVp6k%2Bt6apVibr1tM1GMq%2BAFTYdPyGXrzORtmxil6xfrSX%2FINNO6tVn05R4y0HdCMwh%2FMiIoa0OfZufr%2B4z89a%2Fp0%2Funxy4%2FrH6MfwIAKNqOZ3cvZPH2zxaswvfoWw9vcKtKyUQQdZ2Y9RVtFQvNGkWqFkh2sUVz1da16UHc2EZxu5Vy%2B1uu3vkHctBAO2CCCr11OhOnCyTSwiWIHVdSYzobey9XgrxvVurjqD38MesP%2FUsBxC7aJDe1bZks5Z6Rq3p4aZLNF7ZRD6mVrCd5n7cZY9gw1fxaFpRdyk9EUUqWFdGirQEYrzCWfG87r2m3pjq%2F6lc3sLNTCK1e%2BWfELhBi5b%2FC%2FJC%2FR1HyDK0MA%2Fapvvjet2T2Y76rdR741Sa8wcbynp4C1dbHgSJRd7J48glicOoJJBCzk3zv728vr0%2FPyr%2FG7K2385VX5CegVwNJ58yreIpaO1r3KfJRmkhB6kqaWZHePXGfmzUf3E3d%2Bks86IVp24YMbvXBi%2Frc6KOzqxJB7imX3Z4pi5z2g2kxcEe%2FKTKQrKxiVTInoaO5mUZ0sP5c23BX0iL7lSd1tC8DFsXPG1WoXembq69OUCNuGWh3PxtYTTs3vHgnJmrLWn3HmtkcJnnJlKrMfdW7TejgYNlNokF6g0%2BKcpgC5oAGREQtRR0SmoOvsjNcgKnF2YLrrcAz1JMcxFIvulmOYZasOiovZA0WbdbUQcTEyMlDXqOvKlgcJNunl8qA97E43LZIDFhfB1y6n1u9pKyl2UDuywDvzilBW%2By5M7htD%2Fr5uZGvFbBR7G11ubm3hEE3Z2m4MhAsn0ZZdbFrbVJ001S1PEmxvy6mch2JvreO0t6ScJXkwfLezIe3I2hZyOQQKdzvPNOpSnFC2WNsWhhWrTuzMsup6Pu5D7IZEtqfaW54k2LJmwt4BmtZsORydbT2M1CHBYypqSCfG6%2BCbSYn%2F%2FiK8Ml7nr%2FrIPZiQBs7INgxpvBlW1SIneS5LrCZcdi1sr2g5G68qglI%2F0QZ8E4VGBzuUM3uVtZlJhnY3Xt9SC1IkUQsPQdt4I6uFWrXN1VE2vnZs3zbyskgvLa4CI%2FVvX%2B%2BU2Zgf%2Fwm9%2B9GV96R8vjp%2FuP2oLt8D6%2FdbwBAruLBsR04widcLya%2FuioXUi%2Ba9XlhJ5lYNrikp6m69ZPNlO%2BFR6y2YKM6ZrZe1fHqSFU21pspKvjJfbxom1LTND%2BpsxdiF5Jb0dN%2FKFyt%2BgaaV%2F7tcYl8uXs7N22%2BfRj%2FJ44eL26%2F94L%2F9HS%2BxlWOx7ZxSc6ZYam3HktPMaWG9auZuVZwso2vr2tORS0%2FEOrOsQt6ZUtik4pUduuVJneWdUTP3D5mWue3N8l8wDLV6pTVYRX97s%2BDvp%2BWP78758vvvcN7%2F7Kr7WUW9Mj9TbK3NMirRxx1LoRo2uwVL%2BEQsImLmTXkWnKqfYbD5OV2toCzv8o2R2jtYEWV9YBfUjU9hahUncaPo6foiI3lOR0xjh5sgHVv%2Ftk%2FHotvqma2odva%2FwsxW9DPNIKuf2k0L5gxqRybv7UF5S2%2FqZ7pGiy%2FR9XrSzTzH1FL5UOhyKmtDO6FpRf9CNLu5fyl4l06KozZ2iessLU3AkrHzk8hSG64Jqm95UHdC8M3413vzn8%2Bfv3xwZp9%2FXP%2F%2B%2FvLR2d%2F%2BoVCTbLbZPxT3%2Bo1Usxa0BwgBt9K5hNAeWlC2tObERzG3PKq7Sfvln%2F9cj925r17TxdU%2Ffu%2F63WC0r0mrmfbapCUZNWnK1nWzRHW2FmR1PHGx3GSPhrZHCsVWhm41m7fFjWXxOYIn7W4Z9ZqlLWwxjfrsd23SaiSfmr5eUrGbSatj0xu1vVpbi3Yza3uE0C2P6kwV1QsrxO6WGYPLYl%2F9AZT1VbFd5RdFgLEJvLCMsqME3p6mKrmZoZPCM%2FA9U8wtT%2BpMNrGLOuIWib%2FkH%2Bp%2BgZg5aVPMcjmI%2FgabFvLBlJSsomSr8Gv%2BCd3EZKCROJiWCWJx6gYmmrcHQpKcwXGAzvoQ6nhy8emCL1G3x6drsajtrgPLjto2llHzSRBaAV80edfss0INKUFKJXVdB9VM6JWr3yx%2Fe88wNt6vKuqm%2B8W4jXKhxaG4DWNvbgObmga%2BdrlE4pBsfGeD2lWvivyML%2BRBibPxiF7QggpZLC3ThhAbDLy4KWzLgW%2FTuCPH0SNWXmQsxoNqtGnc%2BJyuNhxqMSORpu1KKx2BprT8AtF2sEEXUTPSke%2Bwj9N3AAUfh%2BQ8OhvVbpxHoQatC%2BfBP%2Fpe1CH67XbfWUyuvVE01hf%2FBw%3D%3D%3C%2Fdiagram%3E%3Cdiagram%20id%3D%22z09O4pCKp2IyFoq3Wv_x%22%20name%3D%22Page-4%22%3EddHBEoIgEADQr%2BGOMJWdzfLSyUNnRjZhBl0HabS%2BPh0wY6wTy9uFZRbCs2a8WNGpK0owhFE5En4ijCUsTaZllqeX%2FfHgobZahqIVSv2CgDToQ0voo0KHaJzuYqywbaFykQlrcYjL7mjirp2oYQNlJcxWb1o65TXd0dUL0LVaOic0ZBqxFAfolZA4fBHPCc8sovNRM2Zg5uEtc%2FHnzn%2Byn4dZaN2PA1Ow3j1toh%2Fi%2BRs%3D%3C%2Fdiagram%3E%3C%2Fmxfile%3E"/>
              </a:rPr>
              <a:t><![CDATA[https://viewer.diagrams.net/?tags=%7B%7D&lightbox=1&highlight=0000ff&edit=_blank&layers=1&nav=1&dark=auto#R%3Cmxfile%3E%3Cdiagram%20name%3D%22Page-1%22%20id%3D%229QZa35sTah60VMX2amKH%22%3E7V1dc5tIuv41rjp7wRT9CVw6jjNxbRKnLJ%2FZkytXA43Njiy0khwn%2B%2BtPIwEW3cgCLJrG1XMxsZCEpLef9%2Fvpt8%2FQxeOvP1ds%2BfA1i%2Fn8DLrxrzP08QxC4GFP%2FJNf%2BV1cIb6%2Fu3K%2FSuPi2suFWfpfXlx0i6tPaczXtRdusmy%2BSZf1i1G2WPBoU7vGVqvsuf6yJJvXP3XJ7rlyYRaxuXr1X2m8edhd9Yn7cv0zT%2B8fyk8GbvHMIytfXFxYP7A4e967hC7P0MUqyza7vx5%2FXfB5Lr1SLrv3fTrwbPXFVnyxafOGj%2FTLYzb7%2FJ%2FF7PPD7eUm%2Bvf17w9OsTw%2F2fyp%2BMEX%2Fzu7vf56eVN86c3vUhLPD%2BmGz5Ysyh8%2Fi%2BU%2BQx8eNo9z8QiIP9k8vV%2BIvyPxdfhKXFC%2FX%2FGVf%2FLVhv%2Fau1R83z959sg3q9%2FiJeWzQSG7Ej2oePz8shSVwB%2F2lgEX11ix%2BvfVrV8EJP4oZNRBXr4ir9n5l%2BtvJgjLw3VhkbFlFaiyuv3x5Wp2a6K00OjiAkCV1%2BXNX1cXlybIS1ZFgkeXVwO%2BPl99MhJdxB9bWhAr0lIExRfxee4yxaNFtuB1Ma2yp0XM849wxaMkW2wKZw2EHD6sN2xVXvDFY3GrvUfR0%2Brn9q35jfivdPN%2F%2BW3%2BIMWjH3vPfPxVfML2we%2FywULIYO9N%2BcMf%2B8%2B9vG37qHzfwaVcZ0%2BriB93jOJn3fPNK6%2FDxQ15XIsjVGSs%2BJxt0p%2F1sKJpmYu3fs9S8Z0rRGFQRxQOJKTsflHxrv0wQLoRlKAJkXSj3U9WbrRFXfV73gBEogARKEhc8XX6XxZuH7p1HDZpc6nCq50ifcgVNRUx3HlxPcw2m%2ByxEQ%2BvKksRVBZf5KwK5TqYzd0bWi%2F%2B23Scmq3jbi8dB4PpOPQNU3JZN5HsDnoruWwthlZyNa9QY%2BSxlZyOpeTNa%2BbA2pIBWr9BliRrPsxiqUnN%2Bffv11ffbr9eflPDKZHHLvM%2F%2Ba98FR4FkNJc%2FEg8iLOnnRQPreHQQapH6vrTFNQjnWFX%2BWH7inB9e%2FXp6uL89qohbzRYuA5CdaPSmI3rla6aMl19%2B%2Bu6KWUyWbDQlbKF0cscCCqC%2FX7%2BY2rmQBHs%2BEk%2BUtOwT5eXHz%2BcX%2FxzSpIlsC7Y0dNbpGYVF5%2FPhQObzc7%2FnJQ1qGRZiNYxwMyq0ZwiUU15RZkjVA%2B2ecVLwnAgR6jykf1spMpNmvORg2t5NK8oClPH04pCjLprB73TCuyTP9y9%2F%2BoRK%2FL0JhlIjVuNqySUqjOxSgJSa6tjaXyhuaCD5r5UErpZif4a376SMDWVR1RKqTQrOW5IoIxT8mCSSo7V7OnD9fU%2FZwejpdVD9hg%2BreUgaclXqfhGeQBUvuT7y6VR6gBSDAWbQijYEELRoUKoUu%2F3ZP35%2FNvHL5cf7z78mL7AMTxgbsYTuJpo3Wy1KlusH9Ll9EUuYxyPj3E1BxsraOjZLuzTmtQRNOCJBQ3EO3KjoYMGtRFmXGZQasvUggZzagGT6DGWrB6r5CdXcjX9Ny4zwKOl%2Fwd6jKC2ZPp6jERN4z5cfrn%2B9ufs7va6RTBmXvzlyd0wn4wcfxE1nzPKNJtG8WobfpXYHdwySxE98ntaZirTSOQbDWyZiZrsGhd%2BlcoysfCLoCnreH9dLXXwqLIGVle7AUqtkxgXRZWgHz2KKluy8hoNGDepNZV%2F3VzdXs7ujtIGJlPJqnaqHN64Al2iM5B6JzxaXd2vtlz5EsxDG2dEpdCc9E1x4ZEbDW2c1WKLeYGUaTRaVF8yX5eppmqKO0Wr0ZFZ099qlFQ4azZOjkS1EGBcTFfKemL5F1VT25vzPBw7tLV1ctGYXNZt3Efs6axrUXP6im%2BqaxlnWEswD54sy%2ByA3oZVzrp1G9YJ9BXpaH3FA%2FEY1haAGdeaPAFpcTArUSq%2FMRW1d2MkJkBLpob1JQGuLZnGAhtVmc5lZe3u0%2FXN9OM5JHMhQUM8h3XGc56BibJncn2tNVGMarLVSBoGg0BfW02O3GhgW%2B2pmbJxttqbZqbsqZny2FrePWczrxhmVbwrDtWOuXkqDqep4mrv%2BPv5j9n7iJucQzzJ0fhdnnF1MLM35ZVDDI7a1BLHQ9tUIENK3kvXeryPTL3VvCnPm0AdzJsmv94zroilZ8986xxncsoq3whr5sl7E6hHedPcJu%2BrlYxi%2FtDHu08311%2FfQRQk7zJsJGfpjIJ8c1juPSOaPvSMN0RBbTcglSs9tGGVYhfclzkL0ZEbDWxXfbXAYZxdLZVlanbVQJY77NHy11Y%2Bah09TU3JleBJt5KrJQ7zlHw0evzblLxhZNv1X5c3s7tjowanEz0pU7ubhjQEWsMny23vZFlLlB61rGW1aWjL6gBpqGXvSfD0yH2GNq0TILf7ppHbAaqP45LtxHBECV8tIxhlOExjYbY3HMAajm5IVCk75hkO3zjDUV80R65CDmc5AjVRvrm8uLz663J212oY%2BnTivaohWO78gGq8B5tm9w4W7wXmpdId%2Bgn6M%2Bm2exlLUA9ttWUya18ahnK0iGYaRjCBRDqYZiIdmDOs940V8S58gv4qXtpfq%2BMn1vEqwDR542GpLRNTcuCqfa%2FP57O75iMPpzhAC1M1VtJLsAKuOYcknnoa1lFjVx6nOXhnQD5IFPa0dgE5gB9t1k4tYBtn7SpIT87cGV6nNm2YXdszRyo%2FolvPFfWcjp5PoFBd6cvU9ByoLnd2%2Be3j7O7Y0U2TKQrJ462qDT2j9QABMIdJ%2FmYOFdRBompbFargPDg7FR8A1VunOAPNx0EDMAEueaUwk7Ou5rHJDZ%2FW3nYfHtI0lArLY6Z7j2sPjtxocEWfwLz2SmHM6dvVV82X7jBc1w4A88rKRp%2F62JaCqS1GkCeqgN5beP0jNxradFTaZ3SMMFph%2BUCIWFszR16zAS1HaSj2mZ1PayFNvrq7%2Bqgakfk8Xa55j%2Bxsa1OKG%2BGDmttB8BJDpqEi3ZSoDXbwLoBq937BHvkJRXgKqUk%2Bqon0QBrEJhd%2BTyg2taiwfMj9k1FykwOyBrQ1iU1O0E4oNrUswB9ZOjdLbADXKZBV7WQ8uKkp7L0IZ8QPNkpwfl1u1ba9PblRvXhTs9M4C80SGvAkqY1v3Iwj4u7TNnrRcIfL50vZHN9WfqYlJperbX0puPLmR%2BVGg4fk5mSHJxxGAocjFlaxnKlQ7DtvU4Gi5nmboCTQGwrFtiVO1%2FXqYKSEHitw5I%2F22ltvhmjb6qeFaEeIqhnxyBB9%2B667AavwsO3eGYvDjjg0bzfACXZ%2FekN6bWqhOAwUTeRawk59Rr2DXKp02ULx1FBU6zdrNs8Wd%2BJtpytGnLpYTaX6odNQmWg6p2W4eg5S6znmVatlXqLTMA9db9kVqQUdFscrvl6bJTlfklxDvVov3sq%2Bi9llft9X5aS3zorVBDlb8kW6uL97EDbaMHFJzDbQdF5B08S54bpw2PDsrTUXHWoio1ce9fg8Kj2hii8xGHrP8nTx6zcaOlTBhidwpm2LqGISU5Aohx%2B9STnytgjtpBxsYALXL3vrcPhLfyS2poeVFsYisTUS3812Bj0b4FtDEVmj2BWKBm5b9Iwek9XaLI60b3HCWFTLMTkK0%2FXG7MKWHKzDhgRac6FBJTuYV9gKJPJq04E1egtb5acNW1c9heikCjRqoBT6ekWnlhxMLG3JW7MbajV6S11EzY%2FXSx6lbL75bZjs5PNFRqdjEgPD6G4b%2FzSndK1nLpSoHLzMJZ%2Bh3LfOJQdB2idJEXPi6DdisZ7SwaFyutZYxJq6w758RllfqitwD3lnbWA0Zxf1JOoL7bGoaebUe8KiOez%2Fk2LRGx2MZSxrwdgejOZsAui1saRXjUwHFKGFYkcolqnSPolmucw%2F7lGs05AFr5Nkg0ge3dpQgdDMeqBqfy9mG8MqEIrcGkhwerNoqmbRm9S0WiGSz%2BdqONZRb62QNnAwN2zzZBgHDslnaJTbQ0cTXMP59mP54D6Bnf6OU%2Buz8iqfMvigFulAld4jcSk8cqOhvbCn%2BgyDwGha77MDEnVNG3s%2FSDSnmP22RrwuplwHMFILxo5gbKpm03k%2Bdmq9ZIsaKul%2FnrL8CRGQbJwihDnfvkIgbrvC7vapmEfZSog3K54vEPxyg5dvVV6Js2jtpHkwtGBz5%2F4pjZ2Iiwgau9DxkiRxSBhCJw5d7AQxieMw4jAifP%2BW9L749%2FUvn6uLs94qRP7dAFwW32j7RMIe0%2Fnv3VPiPewxD9yKd96KWFnEfO43%2Fiz%2Bf5M95p9Qf8kZvMg%2FlK%2FSZO%2BmP9kqZeJfITERNq7ETQqxrB7ZvOF1bL6Vw%2BboCxdPj%2BKjoiOv4mwt7rkWfx954TJbp%2Fur9vKy15fVLQeU7YMiZGs%2BT8tXbONhZ70LiPOnlyvuFHGxuoiLbJMm4ob5Z23z492aCoTvlrW%2B1Mplk7NpB0mmAwRqmK45nfaaCre9bUAnJecIIsITvFNyF8XMiUUG6FCKWeJ5DMYxtEquR8lPrcWR%2BNhcUcbS3lNoq3xuUdNkKr2Er5LsM4KyUsAimISFsqKE5taMe07iM8rCyIu5H1plnaiyrrj4efEdm7a%2ByoF5NTN%2BPO%2Fqw4MKG76iD7vLr6IjYssGPM75Rshzu%2FDp4l59PlstH9iieCN72mR7Id4rQX0qUs58XfLn3OWvvWc2K3G7RHyCHBYqCNz%2FGmJBsmflWzxnq7j%2B1avPcp55%2BHcqPi7%2FzPVmlf0t4LxbVfU7HY5VI4EvIbpsnq12T63uw%2F9xd2ai%2FOcfxUvbvGi7Is8FkqQf2cm6Eh%2F6PER0Z129mCROAjzPCaLAD2Pi%2BkGEjbeurUQWsujv%2B20RY38dtjAqtb9Rsth1955poyFt7XuzJhnuAjQnZcJBtMjEQkMdA5Jogy0nsw4YxxndHDFsVmbpQ4%2BffaGpL6ImBn0rgI68pUR3BdA3ujHSd1zmgHO3ygWzYBwAjAb2RnqdCtRtXNcb0Oi1nWdh0dgdjeZQ%2FafRqWt9fnlVc7ZobI%2FG8cr0Il4OuecHu9wU0yh0CI6RA33kx5QQ4EFbpp9o5W%2FJflc81AlX%2FmT6G2ygv2mu%2FJU5pq382crfa9YVEYwFXMOddfX9KHJ85hEnjAI%2FCbzY9WlgvHW1lb93W%2FmTdytMtQYIZRfRMCa0OiFMk4uwzSHrIlq4COxy5mO%2FcBFhBIlIRzh2fOpH0ItBjGxzyLqIEV3Eo1ixFtQBU12DfFAkahgXo5fnEzSV5a1nsJ5BJmUlMHF9gHaegUeAOHHCXYeHIRDhRcy2VUzrGaxnGMczCHP4kE04aUCyZ2hglOndxhs09cj01IFDiDkNQ74zNpBHwnN6ieeQ0GcEMkZcz%2B7JmGgduNzTPOEaMET1E3Hx6IPrgpNur%2Bqkqy5CJPbCaKerFDLfYYiKOIEDDFwQJpR6Vlenqav52AYBCyG6KasrkCazNM3o1DvbNDB%2BnNqQxwCXKedxKkkhlcGb9%2BDQDJXOB7kduc%2FQvfvAnNloL7wm6p%2FtE%2B0CLzh7lU4iHsgn%2Bh5kPA1JBm27HdzCtDNMzZmaNo0zfMoWv8XiqbFYNetMwmKH2c3NDnw4ImgJsOPUu8BCsSsU1VMKR4ei2azkoO0x6dYudgZjE2VgimD0tIGxNUXegrErGJt2sb10KY9XqeI4QTgBxa5XgiPi%2BEmUODHA3CU4obFbIzbob3xq73C%2BvZc5TrPSyAKi7SxOt8qZLn5macRH4xye%2BvQwB0nmmjQRELVy1KFraSaWZtKKgBh6EMes4KgnCXY4inwnwZRBzCMmHLZ1BtYZWI76G1vYtN7Cpg09Mb0cdege7mFbF2FdxIuLSBJKXVgwEeMEBg6LAHNoFEYeTBLCiHUR1kWM5iI22YbN76bOVJfmGNEGipPuFGK8fekh8iiI46QYH8u564Q4pA5PfBBi4KEEWT7iRLP%2Fd7IvHUgTKWnD2deaFbYMKW1AZwO616wrS2IaexyUbG9EBJrjwEF%2BjH0XuXHEEuOtqw3o3m1Al67XT%2Fxud%2FLbVMM56bQzMvq8YgiMIzu8fR7gcM3lqgN6vLlc3HLw5rJ%2FIEPo2ls%2Bdp%2Bhe8vgvRAdkOftg7Fi2r52%2FGv%2BSCbbvgWlrandFqUdUWrcHN%2BeKNXExqnKBRaKJ4ei0ZN8zRopXYLrKAqr9oeFYVsYGjfD1%2ByB0u2hWBZuLBTbQvH11mWL6RoUEholpNhEi2nsYBS7DuGcQgQDhkFtuoalJ1p6oq1OmVmdOnX5KeE8zpfm3fATMRl7ZC4ETRsQbWvCtiYkvwxcThPmF345JCR0AA2Qg6kXuBFBPEGhNf7W%2BI%2FVmsg%2FRSjlVNsShMiDdBTH0HRalrz76HR%2BATY1JaxfsH5BHqXOQ0B8UBCCEp5AhwZE5GsUMBSxJPIjOw3R%2BoXR%2FEKUPeakpsk6Borlio7iGMpzN7RMbIJlbdE6BusYXt1nzJJ8%2Bl3hGJDvM4dFmDoJADj2vICz2LWOwTqG0RxDh%2FPXJ%2BIbqtLR%2Fjg%2F%2BIde92B4d771QCtd09Wqlsnx9jzW04wiEoG6GtXftRnlwSM3GrobBY3rz5s9Xa2qBlssnh6L5jTpezbcm5v78PXufn8worYMuuqWFoytwWjOObunZn%2B0gAvUAxd6bJWnA5emKc29NxweifS7taUYgIi4RVuKJMB1oiQMHBJgGgYhjkLf%2FJMc38l%2BRM0J3PohTUbdrFhnA5wmo4NVulbuT%2FHUnE4zRQAe3m5sK3624vfSCvICDxAEd7bYIyF2%2FJgHDiUe4wBFMYjM3xtuK37v12EIeafrSU8roqQeCdLxdy9CSyCz3qGFdwhoEIQB93begSHgO5FPXAdyjH2CMI4T33oH6x3G8g4x%2B32XJXfPnP89WffgybPsxh99Ujoo6x6se3jNPXiAxjhMisPzIkhEGoF55AQowjEIeeTG0LoH6x7GSx6EQbjLjwGcrHfwpfYF8cf3DpZMZr1DmzI%2FJChIaFHm5wAikTeEnhOGievHbhIAaL2D9Q6jeQe%2BiCfuG6STYQkc3zcYxyQ7xVSDAY%2BTrdq0LU6kO9PSAfekYWtVR7xrBzxAR240dAccGc4kazt0aB%2BMA44cgm1HDlkkdkaiOTyyaYy%2Fgm05jRaLnbFoDo1sEoOHWtNrq7KpxWJrLDZx1Ea2iwafXtwBiproku8IipYwZataLapaMHIJZIlbHKYReonjeRg6AXARjSnzkW%2FHvduq1mhVLQGGNbs35TjQk9S5sESgcsD4DCpkGVTWXbRwFyRAmAqTWJwOEiDguBiFThRCFEVxzOLYjlqx7mK8FrnIifjqXXkLqWPujN8xL%2B9snYV1Fq85i4QmCeI4KDbGCak4HmHIoa5PPIhDyHPsW2dhncU4zmLFI57%2BfF%2FuAnlycmGAv7BzHK2%2FaHP0YBByD%2FhhsXkv9pETA0gcz00wjkkYsRBZf2H9xWjjusS3mvIcR6gUngzwDZZ9a31DC9%2FAkwCHCAbl1j0OnAgj5hDs4iQKSBAy84dsWN%2Fwbn1DzrwVRkEs%2F1S9A1C8AxnfO5jDv9VO1Klc4%2FFBeAUdb2h2BHIlhAQ92RFKTVO%2B0dDsCGw4lda8CaFlDm%2FBeHowGs6mNW5CaOlvLBZPj0XLpu2ExRJhLSiMvsXivHq4yvLo%2BeXlIsJ9%2BJrFPH%2FF%2FwM%3D%3C%2Fdiagram%3E%3Cdiagram%20id%3D%22Gf4T3bI3KiFpR_U1kMLW%22%20name%3D%22Page-2%22%3E7V1pc9u4sv01rvJ7VXIR4P5RcZzEud4SOXMn%2BeKiJVjiRBI1JBXb%2BfUP3GSRbErNBVrycGvqJqIphsYBug9OLzhRz2cvH31nMbn2Rmx6QpXRy4n6%2FoRSatoG%2FyO68ppcIYpOkitj3x0l15S3CwP3N8tuTK8u3REL0mvJpdDzpqG7yF8cevM5G4a5a47ve8%2F525686Sh3YeGMWe41oguDoTNlpdv%2B647CSXLV0tfu%2FsTc8ST7l4mS%2FmTmZDenF4KJM%2FKe1y6pFyfque95YfK32cs5m0ajlx%2BXDxU%2FXb2Yz%2BYh5gvOzw%2F9m5uLoTP7fWOqn0b%2B35dGL33KL2e6TH%2Fh82%2BD%2B9vri6%2FpS4ev2UgEz%2B5s6sz5p3dP3jwcpD8h%2FLMzdcdz%2FvchfxXm8wu%2FmB%2B6fBD76Q9Cb8GvDifudHTlvHrL6IWD0Bn%2BzD69m3i%2B%2B5s%2F1pmmz%2BQ%2F9sN0PlAjd8cg%2Bia%2FrPCrPgv4PXfZKJDCpWvnJXfjlROE6YWhN506i8B9XP0aM8cfu%2FN3Xhh6s%2FSm54kbssHCGUb3PPM5Hr1IOMtesoxBNqB8ANjL2qUUk4%2FMm7HQf%2BW3pD%2FtEds805NvpYuEph%2Bf3yacqqrJtcnaZFPVdGo56SQfr57%2BNg%2F4X9KpUGNa0NK0OKHGNMIpWDjz3Lww%2Fl1GMzieE70gxqsfTX82cpezeIiyO%2FjfxtGfPf4XZxaN5PwxWCQ%2FmCY3fEgen9yXXR5yqxKZECd0emw%2Byv2rFlXX%2F4Hkpnjq5G9T9PJ7ZM9fZheGy4Ajz%2FyHaGyiX8LlqL6927L4RX4tebf85Q6GqPRqG4as8p7Tu%2F%2F8z5ahffQFvHyn%2BGomCl%2FVKL%2FH3JmlLxuE%2Fk4wq%2FNbH%2F7Qmxpq6HVgaS0m3pw9zJezx8gdSAiaQmAbKAgsWn6P387UWxkyOfoNRt8mqNG3Fa38HmzmuFM59s3HXsONPQXGfugzJ2SjBydMXpl%2Fl4XujFWiUCC6nLjFIxL63k927k09bsLez72E%2BbrTaeFSRn6n7Cn6Gkx9%2Be8%2FdOfjq%2Fie99rbla8pnYsuefy7T9N4jzBxRyPGv%2F7O90L%2BqyccNSKkC4%2BTkpju6e%2F4f5wAniucPur8xc%2F5Z%2FL2mf8X3e6H596c%2Fy6OG1NUxgnwM4tIcH1uu3EHsZ3wZuzWwLFbIozdqgC7LcyBqRtjm8yBbONHGk2AGYdyyt4Qv48mxPseKc0KtTwrVGAGTJ1HNr3zAjd0vej5fnJvYWZsAz8%2Fu935hPluKBB1oiNhtwSBrlVuaTbaIdtC2SHdBO2h8stlz%2F1FDM2Mj2hwyhm58mYoUwOkXLkcFP3d2p3xipZeo57XIIpJMHARRQH2C8tF5CnufI%2BvcXZa2D2cR6sCZrXRj%2FL%2BHgb5JjIXEtO6mBIFtQ%2Fh2NvlNxmxKQtZfzj0lvOwYvE9et5U4lIfF8NG4UIIsDsJ%2BOOuWRA4Y3bvDfhWZX4aRP%2Bfl17O418nvkuuLREYUoKSVwgxAf8WMMcfThLw%2Fl0y7qM3Y5Q6ufgL0r01gstAsRESK8jFN%2FEZBymICeFyyiklZ4%2BnHSwuuXna5eaJGBpy92QYgoi0XkmkF%2BBaSaIqfIopi5fVx16MbF%2BLL0VzppfOhP4qhgSu52ShZhcG%2Favbm7WZ%2BVi8k19bFK9N%2FOg1s0Djas3kFlb5t3j0%2FBHze%2BkP%2BoE3jQZpw0vWGYxk9qejUf3IjsxRo8jCJptVum%2BTETN1lMsxNYg1lCnC7n2IgoirQIN38O7FtFCbJ9NUyu8hYy2tht5SUGFM0wK2OM5o5HM3LkdfeBCZkPJ7xJqAHHvxAV5g7L0Fmz%2FEyr4c%2F%2BZRXooafyjKO5x6AZMAtATAxgFgAV5XRhnbjb1NdMzY2wow9j7fQc%2FHyevyfaezFy565MOv4YY%2F754bBnmrxkRuEUUibKGYla0DC2zqBnGSKf9jS9gsvUtqio1CZhQVXrFtgIDFEDH%2Flztk2yBK7pIQNYLIQCXDEEUFNBM3uOU0uR%2BevvG0zFbKcFiX4TCC4nFEMYGUJb6HT43YaZAas%2Fjl04sy5tUlUDouiEIo4JQioBJTdhqkJi0BKvkggeoSKNzOiBADSOYYszAONL5nId8jVXknuWtqFIbEZYbzBQSsoCTLJsbmcv7kQXk2ZUVzlX0jJu1m266gEOOEo5SFUKb3Fo%2BM4p4nufAgFD3sopbIIFquksjQgKw7BSolMomgcKF5QOHC%2B%2B9Xl4P7NYwfN%2BMud4PdBpgMXJRDA%2Bx5Sov2G%2FxLI39%2FlDU3LVw81pQVVl0PfSGgVDn0NqC9Bws2dJ1p%2BCrHv0XsCSe9EyDqyl4WzHfZfMgeXpnjB3tNSThyGAyUDGxBIuEBZIScfvjznIJl4yLiplV%2Bj7qBESnJ71aSV3GrzQagjapZBsMJGy2nTFayiA2cKBiUbA0IjblB%2FxffFkd5r1L0FR08wZWHWcBiSoSQr7G1PJ2z54dg6PlszW5KMbFLpCxsDKVJZViZjUvwulSCcT6LKDYcW0ntoTt1w9fTCEqMSfz%2FpBuWexCByqEJKIc0KgMTohxaB6QcXnz96%2FL8Yg3lx83IS9J6MMph9vxVQn4auDuILk9SXpTyoqihtwhu0UDy4ogFQ99dJC0mJAJNEUDutSlUWOCvkgtkemmz0celTVnQHnq09OMK2YeZO1%2BGTMq7LWCwUH0CLCgv6nDk3XoQSDIoUhujKG3MsoGwzZiFMiOoe0QMFMmzaaUMdhd5u1gFK%2Fo9KaR0iJONw8kEGGG0clKnWLF0pHdsltyNbVkFgJIm0yUb2qp0OojLS8lLs5Sc4EUUTS0pXhqxAcVLo4IUr6zp%2FZrk1b%2B7u728ub%2B%2BuLkvDa7syC6mI7tJjNzUsMo9VzTFgqRQTdTEKPfpP1B7RomJYmeUaFAvg7ewscz06xwaiusyQYkF7YizAss65ZbS4QMo4AruorNEym%2FC7wuXstdHm%2BHXcfaJQsV0W06IkBlnLXDBZbxwJwsYp8PIDv8TYVEJEhYbgmVjpO0QBDzZvbBN90IFTa2re7%2BDTJpkLQ27Z9IUYNKFWSCbv3eNO9FtHPCiur8TqOf%2FgVpcFRUv4fwEyIcfevMn159VKHRSNW2GCK5Agaoa0CV56MyHbCoB6RIQDde2OklYK76Jz4IshT2KN8D7WglXl3DhevxRDWpb7QbfFkNvFiVJN0hdl%2Fxup%2FyOGCbOz9umKEdffc7LzrNGb27vLz9cnvfvL2WX6v1ZH11BBdioBp0fMvdC94mv%2BTgXSCrSnWODq5%2BhOgGSg4qHF0jPXH%2F8cc3YqQ5VxUQ8id8bvYsMCbSDAdcmkeoG1IVXatKicDFwDRqobgPLww0efOakmCDqK2UW4Y7BRe5KDKj1eHR%2BldzTdwqHiYQD6kTOZ%2BLPfvCVLzcJSpegmApO%2BTIseOc%2B96sh6cAkHkuy2arlWrpN5rtUpbRPpgYFUoqUDo5x%2BncwNvzFE7lajELDtUhof170yhlFd%2F3vMs1sh2lmRMlUkHRaaLScgaiqJjAraAdHI4OzAoqOHaRpQroLwwCCJAvnVWaYiQAF6S4MG%2BqsO4uOaJUFb22GX8XV2hIgKpKtiXJ3BIlDbRxwhYemBpCmDAduzifeSGpbzUGwUbbIBNuxH0wassxdah%2Fb2kh%2F26QugdyMkA5Sl8BXhlJYZOZSVeZSN6gTtZy4BMLeQeIS%2BMbV4cwDs7eWimsZCZWxjVl4l%2Fg9WZzbPTC44lxLA5tQeEMWBCk4zYUcCUvzFqvgUe5Py0r9WebDHAxnIFo5HQb0HqYozmCX3Mf5p%2F799cVg0P94IZW%2B3Sh9ccnReqkx1cvTQlEAnU8YlwQqjQ%2FUThJNQxlKolEgCJvmiEipr3tYcAcHE02HTvPgj9t3xsLxI2DjDjLToKODfTZk7i%2BJQUsMdFwvIqIr1cZJinwtxl9DFcsQHWo9VDeBTZLnFuTZRrOmDYIbRJKIIkp7AbtuSMWtluJWG3ailrutgLgLQ%2F1oYuBExwXBia5DvRX5464TDySTprpExaCorFGiQ0lTYxamoGw5Uft84mR3yhNWGsGko%2FqwcDiBupARm7KQbV4%2BUog7GC5BspZt25xKF8egwl6lfA7q5c1ft%2FGhAlKF201bNzsvw%2FWIBuhwBDrjggibFtWHXByYvaTExnWCIVDRtTv%2F5e2%2FE8wfqMNFyaAoWArN39aT7h5GSyYT71qBgG4qBkhxfPRl2l0nKJi4zilUB8SgLPFOdthrC4Oq4Ip6qQW0S5Gpd388e19R4VZSIMTTiLhqmXIgXUqBdZPvauNOVGDbBgEvSgukRxMmp6qGayurEsD5jdmc%2BZx4XCY0XabfdQmMjQRGp%2BU3SU%2FHSLjJIKYmpwWGIrXbLltVqTgirykAWGMWpguoeRqrZBY7ZRZQIS7oYYQJg7QcZBx8uvwgy3B3JAuqupZTBTWAc2gKeAyIKLKZccsjYB02somGDXVTDybu0753eX%2BiJGgjW2nYUHG0bKUuCBZVITil1obKo5O1ImXCLnDQUDioCtRgOb7vQR6E0gUOuJOCVEUHcOBPq4OCpNUtaHUNUrWpzz%2FAoYjSwYlZ8DvLatnWgl193Ila3k6BwAsT7I6mXpbvMlENCriZBNLEnCDgE28QkYJTkLFFBz9WcQapGHUJo4EKOqoEOmZ8zMIYQ1n23D0wVMOtL2ICYcj0YNUIm%2FuoSuC0mvdFKw1mIw3WmeQpO%2BUpRLWwREWYx9JLHmvtzNeH89ub%2B6%2B3V1cXX6UguKM8QaIp%2BURBnZQ1Yp0CiqAtjM0ax0JrTFwra9MA9MCDyf04dt9nURwINtDyYx0EeeZrR3jgYvMW2Gla5qO1HHyczGRB4XfZW18UKraCQwU6ilqGKESBgst%2BsKEGovKs15M%2Fem%2Blo3n0hqRNiDUT2sFZYPA7l2uupAZcVwOujTvRgS7mEPDCdtRHU1NFFA3VKdjWoKNefcYJef%2BNrp%2FCbOU8%2FYVhiRiy2ufrZB%2BhaK29g6SntecAyacSVtYhK1ARf3K67PokqNhEy9aNXUJmoZYtIQTsvJSdP4uALVmMdc%2BplZXnh0ODiIFUDzs58x5uHF2OhQ%2F6V7c3Ulzeg7hMiJ4Tl00DKEKnQGsCagibH0cTNCeFsyuqm3bYQJVL4Ez3fYrr0bs%2BU8WxFZMCWubcyfyXVDIbDT6yZY0J7Rec0YhbRakktxl%2FEzn%2BUHRrMYkZlBz9xqOP7HdqWsDoews2X0vRkAg0QQAZVyQW1O10OPUChoRA7lFa7FFWdL%2BVVAtRUEJFlTyp5SwYKdXWlGrr406yfeg24EVJterR5LUQm%2BB6bVpQp2HOvQbR5uO0wIAjcafMy6KrRbYQXYN8WHQdsKywLhS%2Fg%2FR79bFHMg%2BbAqnaaSppDD%2BwA431vWazQop%2Fh%2B5YiQGUl4OeVREm7pSDoIP771eXA5lbug%2F5z7Jy6p9qApVSKqT%2BiaNeRxMupTpF1VpQPV9pe0BZQ8fuCqmeT5OrhkAFqioOQID9E9O2qG6i4pFUNwB%2BIkXZdoNv4DIZqW5BTfgXbOg60%2FBVItACAZwsxZECtma%2BE3Juiml%2FK7lzG%2B7cRdNHkBmJa%2FqYnf0rRakWolQnTR9B4IUduXw8TR8N3CGy3EJWiFIJJ66hS5QdVoXUlDxZerPamJoGrn2yqQAR9lRsymCtSvtsAayUlw7HRULdC2FTKcpFauXuhXf977JyeU%2Fqkp61rsyaGUInDWcJaPkTToTNEHos3lQjuJ2cpkBFadn5AVJeagUBbiunEWgrl5xmIk8yaQUATt%2FTCFSrnK0Bbjkm3khKGi1gsFCZZhqBWnhmMNToFimJWwvipuE99aYDLQC3bNmivLJsj9da2qgP%2Byr3fyvuomA%2Fmkx%2FjZpIJmABx3MufG%2FIgiA9N2FzcRXAGuJUC9iXwZvi9B%2BSjq42zCrusFyNWgDf8NnTcj7KUAYYuJQwDt0TEgpUi0Mm0RaVIKOVU0%2FPvw3ub68vvj58u5Taxc4K4%2FLnMPQoAXKnwACQOHXraNJTpbuU7lK6y6Nzl5001YFsoiFsByF76rTfONaGPWssug12YagfTY6orlCccmbbgIg%2FcoPF1Hlda8xR1ZNbdktvhg7uEHldgc6LSg9D9D1uRxhUSgMVzbCZ40638BEJZiMwiYpKx%2BagA8GaXy57jotist73pRwU2T790NlI3LoK5ZdENcbWyil6SWsbuXPf2c5dzzocZTUtQMcjalvlWUF1URt3%2FWhS%2BHRDR%2BXu64YGNYfef0HF0Xsxw0SdE6IbBpC%2FL4snWg6%2Bjaqq1g0o5UZ2tGk9%2Fiauql03FaBySHa0aTv6Om43ZEJ15Wnr1nT6X0XJ1vq7QXIxZpGSIwvgyDaaHlUrdiAZIlm4o3syVM7RlZJdXcmuNu5ERQIvSrPLerscAQc2LVTJA7eXgB2MKhzSgocqsS4zjmlNygbjKH1VFUYWrvZeN22g91eMUeqvtmC03YFJjCoxMnB8woKK86OzKKPt5OX8yZMHUXaIiq2iIhIcPbhI74Y9p6sC0rxHLBj67iJxjnk13I8W0lugXuqph84ViVaO81WQRSqKNQC9wtN2QVJS3ZWkSvV8LlTMe4rzwoLmhSlKaNePJnPY0HSUoGdoKtQjXHYJ6gICXKNkQzMAWU9qqu0GXyeoHDFDg%2FokZ2eT5FSl9QN%2BpLIkhi3oXXTtBZ2CKYwryKa9rYWl%2BrDb5SPLQdiF6UpHkxQtmcABQCCZgGQCkgmIZQKrFmjbfIKwtHC9nBae9YGRssEO%2B79QcpY%2FXswwy3RBzTqs5auohM2No0keNwnuAGyTQCdgyw4wnUCgowrZOFSyA4wYAPJkoBoAQ3aAEQgDxXE3k9hAB5jKCk7J1wTwtS5a24I%2BWVhhsy4727ZXbuq3a8yidltxFwS7cTRp8SbVcF4oblxY8kL5enZZ9NUlMCYqD8ikOuCXgon3nKKSlX3JTJPusIkbp2CwsaDDOd6w4bvicNkEGskjdsojCIVapAAOpQvdh%2F378fof9dvDlxfns3plPn%2F7692wh0gt5rO07%2FsxFinOa0PDRmOWyT98gCfe2Js704u3qxy25XzERilofAT917%2FXP3yPPpwpmppdeP%2By%2FuP3r%2Buf7riL5794JCwlF1%2FcMHoaOVMUkn5OH6hb6ee350UfXtc%2BFJ9WKeEE3tIfpsPh%2FPzQv7m5GDqz3zem%2Bmnk%2F31p9LLcb75UxyzcdGNyXzRsGyeIz6ZO6P5iudeA0E%2B%2FeufF24OVkqRlyUtZI2Gz0H4p%2BZXSr71NovKTqJbPZVmdeJU9KfmdS0%2BKp%2BPqN2o%2BQ8tZ0MrZ2f%2BWZykf0auIVp6k%2Bt6apVibr1tM1GMq%2BAFTYdPyGXrzORtmxil6xfrSX%2FINNO6tVn05R4y0HdCMwh%2FMiIoa0OfZufr%2B4z89a%2Fp0%2Funxy4%2FrH6MfwIAKNqOZ3cvZPH2zxaswvfoWw9vcKtKyUQQdZ2Y9RVtFQvNGkWqFkh2sUVz1da16UHc2EZxu5Vy%2B1uu3vkHctBAO2CCCr11OhOnCyTSwiWIHVdSYzobey9XgrxvVurjqD38MesP%2FUsBxC7aJDe1bZks5Z6Rq3p4aZLNF7ZRD6mVrCd5n7cZY9gw1fxaFpRdyk9EUUqWFdGirQEYrzCWfG87r2m3pjq%2F6lc3sLNTCK1e%2BWfELhBi5b%2FC%2FJC%2FR1HyDK0MA%2Fapvvjet2T2Y76rdR741Sa8wcbynp4C1dbHgSJRd7J48glicOoJJBCzk3zv728vr0%2FPyr%2FG7K2385VX5CegVwNJ58yreIpaO1r3KfJRmkhB6kqaWZHePXGfmzUf3E3d%2Bks86IVp24YMbvXBi%2Frc6KOzqxJB7imX3Z4pi5z2g2kxcEe%2FKTKQrKxiVTInoaO5mUZ0sP5c23BX0iL7lSd1tC8DFsXPG1WoXembq69OUCNuGWh3PxtYTTs3vHgnJmrLWn3HmtkcJnnJlKrMfdW7TejgYNlNokF6g0%2BKcpgC5oAGREQtRR0SmoOvsjNcgKnF2YLrrcAz1JMcxFIvulmOYZasOiovZA0WbdbUQcTEyMlDXqOvKlgcJNunl8qA97E43LZIDFhfB1y6n1u9pKyl2UDuywDvzilBW%2By5M7htD%2Fr5uZGvFbBR7G11ubm3hEE3Z2m4MhAsn0ZZdbFrbVJ001S1PEmxvy6mch2JvreO0t6ScJXkwfLezIe3I2hZyOQQKdzvPNOpSnFC2WNsWhhWrTuzMsup6Pu5D7IZEtqfaW54k2LJmwt4BmtZsORydbT2M1CHBYypqSCfG6%2BCbSYn%2F%2FiK8Ml7nr%2FrIPZiQBs7INgxpvBlW1SIneS5LrCZcdi1sr2g5G68qglI%2F0QZ8E4VGBzuUM3uVtZlJhnY3Xt9SC1IkUQsPQdt4I6uFWrXN1VE2vnZs3zbyskgvLa4CI%2FVvX%2B%2BU2Zgf%2Fwm9%2B9GV96R8vjp%2FuP2oLt8D6%2FdbwBAruLBsR04widcLya%2FuioXUi%2Ba9XlhJ5lYNrikp6m69ZPNlO%2BFR6y2YKM6ZrZe1fHqSFU21pspKvjJfbxom1LTND%2BpsxdiF5Jb0dN%2FKFyt%2BgaaV%2F7tcYl8uXs7N22%2BfRj%2FJ44eL26%2F94L%2F9HS%2BxlWOx7ZxSc6ZYam3HktPMaWG9auZuVZwso2vr2tORS0%2FEOrOsQt6ZUtik4pUduuVJneWdUTP3D5mWue3N8l8wDLV6pTVYRX97s%2BDvp%2BWP78758vvvcN7%2F7Kr7WUW9Mj9TbK3NMirRxx1LoRo2uwVL%2BEQsImLmTXkWnKqfYbD5OV2toCzv8o2R2jtYEWV9YBfUjU9hahUncaPo6foiI3lOR0xjh5sgHVv%2Ftk%2FHotvqma2odva%2FwsxW9DPNIKuf2k0L5gxqRybv7UF5S2%2FqZ7pGiy%2FR9XrSzTzH1FL5UOhyKmtDO6FpRf9CNLu5fyl4l06KozZ2iessLU3AkrHzk8hSG64Jqm95UHdC8M3413vzn8%2Bfv3xwZp9%2FXP%2F%2B%2FvLR2d%2F%2BoVCTbLbZPxT3%2Bo1Usxa0BwgBt9K5hNAeWlC2tObERzG3PKq7Sfvln%2F9cj925r17TxdU%2Ffu%2F63WC0r0mrmfbapCUZNWnK1nWzRHW2FmR1PHGx3GSPhrZHCsVWhm41m7fFjWXxOYIn7W4Z9ZqlLWwxjfrsd23SaiSfmr5eUrGbSatj0xu1vVpbi3Yza3uE0C2P6kwV1QsrxO6WGYPLYl%2F9AZT1VbFd5RdFgLEJvLCMsqME3p6mKrmZoZPCM%2FA9U8wtT%2BpMNrGLOuIWib%2FkH%2Bp%2BgZg5aVPMcjmI%2FgabFvLBlJSsomSr8Gv%2BCd3EZKCROJiWCWJx6gYmmrcHQpKcwXGAzvoQ6nhy8emCL1G3x6drsajtrgPLjto2llHzSRBaAV80edfss0INKUFKJXVdB9VM6JWr3yx%2Fe88wNt6vKuqm%2B8W4jXKhxaG4DWNvbgObmga%2BdrlE4pBsfGeD2lWvivyML%2BRBibPxiF7QggpZLC3ThhAbDLy4KWzLgW%2FTuCPH0SNWXmQsxoNqtGnc%2BJyuNhxqMSORpu1KKx2BprT8AtF2sEEXUTPSke%2Bwj9N3AAUfh%2BQ8OhvVbpxHoQatC%2BfBP%2Fpe1CH67XbfWUyuvVE01hf%2FBw%3D%3D%3C%2Fdiagram%3E%3Cdiagram%20id%3D%22z09O4pCKp2IyFoq3Wv_x%22%20name%3D%22Page-4%22%3EddHBEoIgEADQr%2BGOMJWdzfLSyUNnRjZhBl0HabS%2BPh0wY6wTy9uFZRbCs2a8WNGpK0owhFE5En4ijCUsTaZllqeX%2FfHgobZahqIVSv2CgDToQ0voo0KHaJzuYqywbaFykQlrcYjL7mjirp2oYQNlJcxWb1o65TXd0dUL0LVaOic0ZBqxFAfolZA4fBHPCc8sovNRM2Zg5uEtc%2FHnzn%2Byn4dZaN2PA1Ow3j1toh%2Fi%2BRs%3D%3C%2Fdiagram%3E%3C%2Fmxfile%3Elinklink]]></a:t>
            </a:r>
          </a:p>
        </p:txBody>
      </p:sp>
      <p:sp>
        <p:nvSpPr>
          <p:cNvPr name="TextBox 7" id="7"/>
          <p:cNvSpPr txBox="true"/>
          <p:nvPr/>
        </p:nvSpPr>
        <p:spPr>
          <a:xfrm rot="0">
            <a:off x="2349602" y="8331469"/>
            <a:ext cx="2906638" cy="926831"/>
          </a:xfrm>
          <a:prstGeom prst="rect">
            <a:avLst/>
          </a:prstGeom>
        </p:spPr>
        <p:txBody>
          <a:bodyPr anchor="t" rtlCol="false" tIns="0" lIns="0" bIns="0" rIns="0">
            <a:spAutoFit/>
          </a:bodyPr>
          <a:lstStyle/>
          <a:p>
            <a:pPr algn="ctr">
              <a:lnSpc>
                <a:spcPts val="7622"/>
              </a:lnSpc>
              <a:spcBef>
                <a:spcPct val="0"/>
              </a:spcBef>
            </a:pPr>
            <a:r>
              <a:rPr lang="en-US" b="true" sz="5081" spc="116">
                <a:solidFill>
                  <a:srgbClr val="FFFFFF"/>
                </a:solidFill>
                <a:latin typeface="Canva Sans Bold"/>
                <a:ea typeface="Canva Sans Bold"/>
                <a:cs typeface="Canva Sans Bold"/>
                <a:sym typeface="Canva Sans Bold"/>
              </a:rPr>
              <a:t>Link ERD</a:t>
            </a:r>
          </a:p>
        </p:txBody>
      </p:sp>
      <p:sp>
        <p:nvSpPr>
          <p:cNvPr name="TextBox 8" id="8"/>
          <p:cNvSpPr txBox="true"/>
          <p:nvPr/>
        </p:nvSpPr>
        <p:spPr>
          <a:xfrm rot="0">
            <a:off x="7131245" y="2259608"/>
            <a:ext cx="2415307" cy="5758259"/>
          </a:xfrm>
          <a:prstGeom prst="rect">
            <a:avLst/>
          </a:prstGeom>
        </p:spPr>
        <p:txBody>
          <a:bodyPr anchor="t" rtlCol="false" tIns="0" lIns="0" bIns="0" rIns="0">
            <a:spAutoFit/>
          </a:bodyPr>
          <a:lstStyle/>
          <a:p>
            <a:pPr algn="l">
              <a:lnSpc>
                <a:spcPts val="333"/>
              </a:lnSpc>
            </a:pPr>
            <a:r>
              <a:rPr lang="en-US" sz="238" u="sng">
                <a:solidFill>
                  <a:srgbClr val="FFFFFF"/>
                </a:solidFill>
                <a:latin typeface="Arimo"/>
                <a:ea typeface="Arimo"/>
                <a:cs typeface="Arimo"/>
                <a:sym typeface="Arimo"/>
                <a:hlinkClick r:id="rId7" tooltip="https://viewer.diagrams.net/?tags=%7B%7D&amp;lightbox=1&amp;highlight=0000ff&amp;edit=_blank&amp;layers=1&amp;nav=1&amp;page-id=Gf4T3bI3KiFpR_U1kMLW&amp;dark=auto#R%3Cmxfile%3E%3Cdiagram%20name%3D%22Page-1%22%20id%3D%229QZa35sTah60VMX2amKH%22%3E7V1dc5tIuv41rjp7wRT9CVw6jjNxbRKnLJ%2FZkytXA43Njiy0khwn%2B%2BtPIwEW3cgCLJrG1XMxsZCEpLef9%2Fvpt8%2FQxeOvP1ds%2BfA1i%2Fn8DLrxrzP08QxC4GFP%2FJNf%2BV1cIb6%2Fu3K%2FSuPi2suFWfpfXlx0i6tPaczXtRdusmy%2BSZf1i1G2WPBoU7vGVqvsuf6yJJvXP3XJ7rlyYRaxuXr1X2m8edhd9Yn7cv0zT%2B8fyk8GbvHMIytfXFxYP7A4e967hC7P0MUqyza7vx5%2FXfB5Lr1SLrv3fTrwbPXFVnyxafOGj%2FTLYzb7%2FJ%2FF7PPD7eUm%2Bvf17w9OsTw%2F2fyp%2BMEX%2Fzu7vf56eVN86c3vUhLPD%2BmGz5Ysyh8%2Fi%2BU%2BQx8eNo9z8QiIP9k8vV%2BIvyPxdfhKXFC%2FX%2FGVf%2FLVhv%2Fau1R83z959sg3q9%2FiJeWzQSG7Ej2oePz8shSVwB%2F2lgEX11ix%2BvfVrV8EJP4oZNRBXr4ir9n5l%2BtvJgjLw3VhkbFlFaiyuv3x5Wp2a6K00OjiAkCV1%2BXNX1cXlybIS1ZFgkeXVwO%2BPl99MhJdxB9bWhAr0lIExRfxee4yxaNFtuB1Ma2yp0XM849wxaMkW2wKZw2EHD6sN2xVXvDFY3GrvUfR0%2Brn9q35jfivdPN%2F%2BW3%2BIMWjH3vPfPxVfML2we%2FywULIYO9N%2BcMf%2B8%2B9vG37qHzfwaVcZ0%2BriB93jOJn3fPNK6%2FDxQ15XIsjVGSs%2BJxt0p%2F1sKJpmYu3fs9S8Z0rRGFQRxQOJKTsflHxrv0wQLoRlKAJkXSj3U9WbrRFXfV73gBEogARKEhc8XX6XxZuH7p1HDZpc6nCq50ifcgVNRUx3HlxPcw2m%2ByxEQ%2BvKksRVBZf5KwK5TqYzd0bWi%2F%2B23Scmq3jbi8dB4PpOPQNU3JZN5HsDnoruWwthlZyNa9QY%2BSxlZyOpeTNa%2BbA2pIBWr9BliRrPsxiqUnN%2Bffv11ffbr9eflPDKZHHLvM%2F%2Ba98FR4FkNJc%2FEg8iLOnnRQPreHQQapH6vrTFNQjnWFX%2BWH7inB9e%2FXp6uL89qohbzRYuA5CdaPSmI3rla6aMl19%2B%2Bu6KWUyWbDQlbKF0cscCCqC%2FX7%2BY2rmQBHs%2BEk%2BUtOwT5eXHz%2BcX%2FxzSpIlsC7Y0dNbpGYVF5%2FPhQObzc7%2FnJQ1qGRZiNYxwMyq0ZwiUU15RZkjVA%2B2ecVLwnAgR6jykf1spMpNmvORg2t5NK8oClPH04pCjLprB73TCuyTP9y9%2F%2BoRK%2FL0JhlIjVuNqySUqjOxSgJSa6tjaXyhuaCD5r5UErpZif4a376SMDWVR1RKqTQrOW5IoIxT8mCSSo7V7OnD9fU%2FZwejpdVD9hg%2BreUgaclXqfhGeQBUvuT7y6VR6gBSDAWbQijYEELRoUKoUu%2F3ZP35%2FNvHL5cf7z78mL7AMTxgbsYTuJpo3Wy1KlusH9Ll9EUuYxyPj3E1BxsraOjZLuzTmtQRNOCJBQ3EO3KjoYMGtRFmXGZQasvUggZzagGT6DGWrB6r5CdXcjX9Ny4zwKOl%2Fwd6jKC2ZPp6jERN4z5cfrn%2B9ufs7va6RTBmXvzlyd0wn4wcfxE1nzPKNJtG8WobfpXYHdwySxE98ntaZirTSOQbDWyZiZrsGhd%2BlcoysfCLoCnreH9dLXXwqLIGVle7AUqtkxgXRZWgHz2KKluy8hoNGDepNZV%2F3VzdXs7ujtIGJlPJqnaqHN64Al2iM5B6JzxaXd2vtlz5EsxDG2dEpdCc9E1x4ZEbDW2c1WKLeYGUaTRaVF8yX5eppmqKO0Wr0ZFZ099qlFQ4azZOjkS1EGBcTFfKemL5F1VT25vzPBw7tLV1ctGYXNZt3Efs6axrUXP6im%2BqaxlnWEswD54sy%2ByA3oZVzrp1G9YJ9BXpaH3FA%2FEY1haAGdeaPAFpcTArUSq%2FMRW1d2MkJkBLpob1JQGuLZnGAhtVmc5lZe3u0%2FXN9OM5JHMhQUM8h3XGc56BibJncn2tNVGMarLVSBoGg0BfW02O3GhgW%2B2pmbJxttqbZqbsqZny2FrePWczrxhmVbwrDtWOuXkqDqep4mrv%2BPv5j9n7iJucQzzJ0fhdnnF1MLM35ZVDDI7a1BLHQ9tUIENK3kvXeryPTL3VvCnPm0AdzJsmv94zroilZ8986xxncsoq3whr5sl7E6hHedPcJu%2BrlYxi%2FtDHu08311%2FfQRQk7zJsJGfpjIJ8c1juPSOaPvSMN0RBbTcglSs9tGGVYhfclzkL0ZEbDWxXfbXAYZxdLZVlanbVQJY77NHy11Y%2Bah09TU3JleBJt5KrJQ7zlHw0evzblLxhZNv1X5c3s7tjowanEz0pU7ubhjQEWsMny23vZFlLlB61rGW1aWjL6gBpqGXvSfD0yH2GNq0TILf7ppHbAaqP45LtxHBECV8tIxhlOExjYbY3HMAajm5IVCk75hkO3zjDUV80R65CDmc5AjVRvrm8uLz663J212oY%2BnTivaohWO78gGq8B5tm9w4W7wXmpdId%2Bgn6M%2Bm2exlLUA9ttWUya18ahnK0iGYaRjCBRDqYZiIdmDOs940V8S58gv4qXtpfq%2BMn1vEqwDR542GpLRNTcuCqfa%2FP57O75iMPpzhAC1M1VtJLsAKuOYcknnoa1lFjVx6nOXhnQD5IFPa0dgE5gB9t1k4tYBtn7SpIT87cGV6nNm2YXdszRyo%2FolvPFfWcjp5PoFBd6cvU9ByoLnd2%2Be3j7O7Y0U2TKQrJ462qDT2j9QABMIdJ%2FmYOFdRBompbFargPDg7FR8A1VunOAPNx0EDMAEueaUwk7Ou5rHJDZ%2FW3nYfHtI0lArLY6Z7j2sPjtxocEWfwLz2SmHM6dvVV82X7jBc1w4A88rKRp%2F62JaCqS1GkCeqgN5beP0jNxradFTaZ3SMMFph%2BUCIWFszR16zAS1HaSj2mZ1PayFNvrq7%2Bqgakfk8Xa55j%2Bxsa1OKG%2BGDmttB8BJDpqEi3ZSoDXbwLoBq937BHvkJRXgKqUk%2Bqon0QBrEJhd%2BTyg2taiwfMj9k1FykwOyBrQ1iU1O0E4oNrUswB9ZOjdLbADXKZBV7WQ8uKkp7L0IZ8QPNkpwfl1u1ba9PblRvXhTs9M4C80SGvAkqY1v3Iwj4u7TNnrRcIfL50vZHN9WfqYlJperbX0puPLmR%2BVGg4fk5mSHJxxGAocjFlaxnKlQ7DtvU4Gi5nmboCTQGwrFtiVO1%2FXqYKSEHitw5I%2F22ltvhmjb6qeFaEeIqhnxyBB9%2B667AavwsO3eGYvDjjg0bzfACXZ%2FekN6bWqhOAwUTeRawk59Rr2DXKp02ULx1FBU6zdrNs8Wd%2BJtpytGnLpYTaX6odNQmWg6p2W4eg5S6znmVatlXqLTMA9db9kVqQUdFscrvl6bJTlfklxDvVov3sq%2Bi9llft9X5aS3zorVBDlb8kW6uL97EDbaMHFJzDbQdF5B08S54bpw2PDsrTUXHWoio1ce9fg8Kj2hii8xGHrP8nTx6zcaOlTBhidwpm2LqGISU5Aohx%2B9STnytgjtpBxsYALXL3vrcPhLfyS2poeVFsYisTUS3812Bj0b4FtDEVmj2BWKBm5b9Iwek9XaLI60b3HCWFTLMTkK0%2FXG7MKWHKzDhgRac6FBJTuYV9gKJPJq04E1egtb5acNW1c9heikCjRqoBT6ekWnlhxMLG3JW7MbajV6S11EzY%2FXSx6lbL75bZjs5PNFRqdjEgPD6G4b%2FzSndK1nLpSoHLzMJZ%2Bh3LfOJQdB2idJEXPi6DdisZ7SwaFyutZYxJq6w758RllfqitwD3lnbWA0Zxf1JOoL7bGoaebUe8KiOez%2Fk2LRGx2MZSxrwdgejOZsAui1saRXjUwHFKGFYkcolqnSPolmucw%2F7lGs05AFr5Nkg0ge3dpQgdDMeqBqfy9mG8MqEIrcGkhwerNoqmbRm9S0WiGSz%2BdqONZRb62QNnAwN2zzZBgHDslnaJTbQ0cTXMP59mP54D6Bnf6OU%2Buz8iqfMvigFulAld4jcSk8cqOhvbCn%2BgyDwGha77MDEnVNG3s%2FSDSnmP22RrwuplwHMFILxo5gbKpm03k%2Bdmq9ZIsaKul%2FnrL8CRGQbJwihDnfvkIgbrvC7vapmEfZSog3K54vEPxyg5dvVV6Js2jtpHkwtGBz5%2F4pjZ2Iiwgau9DxkiRxSBhCJw5d7AQxieMw4jAifP%2BW9L749%2FUvn6uLs94qRP7dAFwW32j7RMIe0%2Fnv3VPiPewxD9yKd96KWFnEfO43%2Fiz%2Bf5M95p9Qf8kZvMg%2FlK%2FSZO%2BmP9kqZeJfITERNq7ETQqxrB7ZvOF1bL6Vw%2BboCxdPj%2BKjoiOv4mwt7rkWfx954TJbp%2Fur9vKy15fVLQeU7YMiZGs%2BT8tXbONhZ70LiPOnlyvuFHGxuoiLbJMm4ob5Z23z492aCoTvlrW%2B1Mplk7NpB0mmAwRqmK45nfaaCre9bUAnJecIIsITvFNyF8XMiUUG6FCKWeJ5DMYxtEquR8lPrcWR%2BNhcUcbS3lNoq3xuUdNkKr2Er5LsM4KyUsAimISFsqKE5taMe07iM8rCyIu5H1plnaiyrrj4efEdm7a%2ByoF5NTN%2BPO%2Fqw4MKG76iD7vLr6IjYssGPM75Rshzu%2FDp4l59PlstH9iieCN72mR7Id4rQX0qUs58XfLn3OWvvWc2K3G7RHyCHBYqCNz%2FGmJBsmflWzxnq7j%2B1avPcp55%2BHcqPi7%2FzPVmlf0t4LxbVfU7HY5VI4EvIbpsnq12T63uw%2F9xd2ai%2FOcfxUvbvGi7Is8FkqQf2cm6Eh%2F6PER0Z129mCROAjzPCaLAD2Pi%2BkGEjbeurUQWsujv%2B20RY38dtjAqtb9Rsth1955poyFt7XuzJhnuAjQnZcJBtMjEQkMdA5Jogy0nsw4YxxndHDFsVmbpQ4%2BffaGpL6ImBn0rgI68pUR3BdA3ujHSd1zmgHO3ygWzYBwAjAb2RnqdCtRtXNcb0Oi1nWdh0dgdjeZQ%2FafRqWt9fnlVc7ZobI%2FG8cr0Il4OuecHu9wU0yh0CI6RA33kx5QQ4EFbpp9o5W%2FJflc81AlX%2FmT6G2ygv2mu%2FJU5pq382crfa9YVEYwFXMOddfX9KHJ85hEnjAI%2FCbzY9WlgvHW1lb93W%2FmTdytMtQYIZRfRMCa0OiFMk4uwzSHrIlq4COxy5mO%2FcBFhBIlIRzh2fOpH0ItBjGxzyLqIEV3Eo1ixFtQBU12DfFAkahgXo5fnEzSV5a1nsJ5BJmUlMHF9gHaegUeAOHHCXYeHIRDhRcy2VUzrGaxnGMczCHP4kE04aUCyZ2hglOndxhs09cj01IFDiDkNQ74zNpBHwnN6ieeQ0GcEMkZcz%2B7JmGgduNzTPOEaMET1E3Hx6IPrgpNur%2Bqkqy5CJPbCaKerFDLfYYiKOIEDDFwQJpR6Vlenqav52AYBCyG6KasrkCazNM3o1DvbNDB%2BnNqQxwCXKedxKkkhlcGb9%2BDQDJXOB7kduc%2FQvfvAnNloL7wm6p%2FtE%2B0CLzh7lU4iHsgn%2Bh5kPA1JBm27HdzCtDNMzZmaNo0zfMoWv8XiqbFYNetMwmKH2c3NDnw4ImgJsOPUu8BCsSsU1VMKR4ei2azkoO0x6dYudgZjE2VgimD0tIGxNUXegrErGJt2sb10KY9XqeI4QTgBxa5XgiPi%2BEmUODHA3CU4obFbIzbob3xq73C%2BvZc5TrPSyAKi7SxOt8qZLn5macRH4xye%2BvQwB0nmmjQRELVy1KFraSaWZtKKgBh6EMes4KgnCXY4inwnwZRBzCMmHLZ1BtYZWI76G1vYtN7Cpg09Mb0cdege7mFbF2FdxIuLSBJKXVgwEeMEBg6LAHNoFEYeTBLCiHUR1kWM5iI22YbN76bOVJfmGNEGipPuFGK8fekh8iiI46QYH8u564Q4pA5PfBBi4KEEWT7iRLP%2Fd7IvHUgTKWnD2deaFbYMKW1AZwO616wrS2IaexyUbG9EBJrjwEF%2BjH0XuXHEEuOtqw3o3m1Al67XT%2Fxud%2FLbVMM56bQzMvq8YgiMIzu8fR7gcM3lqgN6vLlc3HLw5rJ%2FIEPo2ls%2Bdp%2Bhe8vgvRAdkOftg7Fi2r52%2FGv%2BSCbbvgWlrandFqUdUWrcHN%2BeKNXExqnKBRaKJ4ei0ZN8zRopXYLrKAqr9oeFYVsYGjfD1%2ByB0u2hWBZuLBTbQvH11mWL6RoUEholpNhEi2nsYBS7DuGcQgQDhkFtuoalJ1p6oq1OmVmdOnX5KeE8zpfm3fATMRl7ZC4ETRsQbWvCtiYkvwxcThPmF345JCR0AA2Qg6kXuBFBPEGhNf7W%2BI%2FVmsg%2FRSjlVNsShMiDdBTH0HRalrz76HR%2BATY1JaxfsH5BHqXOQ0B8UBCCEp5AhwZE5GsUMBSxJPIjOw3R%2BoXR%2FEKUPeakpsk6Borlio7iGMpzN7RMbIJlbdE6BusYXt1nzJJ8%2Bl3hGJDvM4dFmDoJADj2vICz2LWOwTqG0RxDh%2FPXJ%2BIbqtLR%2Fjg%2F%2BIde92B4d771QCtd09Wqlsnx9jzW04wiEoG6GtXftRnlwSM3GrobBY3rz5s9Xa2qBlssnh6L5jTpezbcm5v78PXufn8worYMuuqWFoytwWjOObunZn%2B0gAvUAxd6bJWnA5emKc29NxweifS7taUYgIi4RVuKJMB1oiQMHBJgGgYhjkLf%2FJMc38l%2BRM0J3PohTUbdrFhnA5wmo4NVulbuT%2FHUnE4zRQAe3m5sK3624vfSCvICDxAEd7bYIyF2%2FJgHDiUe4wBFMYjM3xtuK37v12EIeafrSU8roqQeCdLxdy9CSyCz3qGFdwhoEIQB93begSHgO5FPXAdyjH2CMI4T33oH6x3G8g4x%2B32XJXfPnP89WffgybPsxh99Ujoo6x6se3jNPXiAxjhMisPzIkhEGoF55AQowjEIeeTG0LoH6x7GSx6EQbjLjwGcrHfwpfYF8cf3DpZMZr1DmzI%2FJChIaFHm5wAikTeEnhOGievHbhIAaL2D9Q6jeQe%2BiCfuG6STYQkc3zcYxyQ7xVSDAY%2BTrdq0LU6kO9PSAfekYWtVR7xrBzxAR240dAccGc4kazt0aB%2BMA44cgm1HDlkkdkaiOTyyaYy%2Fgm05jRaLnbFoDo1sEoOHWtNrq7KpxWJrLDZx1Ea2iwafXtwBiproku8IipYwZataLapaMHIJZIlbHKYReonjeRg6AXARjSnzkW%2FHvduq1mhVLQGGNbs35TjQk9S5sESgcsD4DCpkGVTWXbRwFyRAmAqTWJwOEiDguBiFThRCFEVxzOLYjlqx7mK8FrnIifjqXXkLqWPujN8xL%2B9snYV1Fq85i4QmCeI4KDbGCak4HmHIoa5PPIhDyHPsW2dhncU4zmLFI57%2BfF%2FuAnlycmGAv7BzHK2%2FaHP0YBByD%2FhhsXkv9pETA0gcz00wjkkYsRBZf2H9xWjjusS3mvIcR6gUngzwDZZ9a31DC9%2FAkwCHCAbl1j0OnAgj5hDs4iQKSBAy84dsWN%2Fwbn1DzrwVRkEs%2F1S9A1C8AxnfO5jDv9VO1Klc4%2FFBeAUdb2h2BHIlhAQ92RFKTVO%2B0dDsCGw4lda8CaFlDm%2FBeHowGs6mNW5CaOlvLBZPj0XLpu2ExRJhLSiMvsXivHq4yvLo%2BeXlIsJ9%2BJrFPH%2FF%2FwM%3D%3C%2Fdiagram%3E%3Cdiagram%20id%3D%22Gf4T3bI3KiFpR_U1kMLW%22%20name%3D%22Page-2%22%3E7V1pc9u4sv01rvJ7VXIR4P5RcZzEud4SOXMn%2BeKiJVjiRBI1JBXb%2BfUP3GSRbErNBVrycGvqJqIphsYBug9OLzhRz2cvH31nMbn2Rmx6QpXRy4n6%2FoRSatoG%2FyO68ppcIQoxkytj3x0l15S3CwP3N8tuTK8u3REL0mvJpdDzpqG7yF8cevM5G4a5a47ve8%2F525686Sh3YeGMWe41oguDoTNlpdv%2B647CSXLV0tfu%2FsTc8ST7l4mS%2FmTmZDenF4KJM%2FKe1y6pFyfque95YfK32cs5m0ajlx%2BXDxU%2FXb2Yz%2BYh5gvOzw%2F9m5uLoTP7fWOqn0b%2B35dGL33KL2e6TH%2Fh82%2BD%2B9vri6%2FpS4ev2UgEz%2B5s6sz5p3dP3jwcpD8h%2FLMzdcdz%2FvchfxXm8wu%2FmB%2B6fBD76Q9Cb8GvDifudHTlvHrL6IWD0Bn%2BzD69m3i%2B%2B5s%2F1pmmz%2BQ%2F9sN0PlAjd8cg%2Bia%2FrPCrPgv4PXfZKJDCpWvnJXfjlROE6YWhN506i8B9XP0aM8cfu%2FN3Xhh6s%2FSm54kbssHCGUb3PPM5Hr1IOMtesoxBNqB8ANjL2qUUk4%2FMm7HQf%2BW3pD%2FtEds805NvpYuEph%2Bf3yacqqrJtcnaZFPVdGo56SQfr57%2BNg%2F4X9KpUGNa0NK0OKHGNMIpWDjz3Lww%2Fl1GMzieE70gxqsfTX82cpezeIiyO%2FjfxtGfPf4XZxaN5PwxWCQ%2FmCY3fEgen9yXXR5yqxKZECd0emw%2Byv2rFlXX%2F4Hkpnjq5G9T9PJ7ZM9fZheGy4Ajz%2FyHaGyiX8LlqL6927L4RX4tebf85Q6GqPRqG4as8p7Tu%2F%2F8z5ahffQFvHyn%2BGomCl%2FVKL%2FH3JmlLxuE%2Fk4wq%2FNbH%2F7Qmxpq6HVgaS0m3pw9zJezx8gdSAiaQmAbKAgsWn6P387UWxkyOfoNRt8mqNG3Fa38HmzmuFM59s3HXsONPQXGfugzJ2SjBydMXpl%2Fl4XujFWiUCC6nLjFIxL63k927k09bsLez72E%2BbrTaeFSRn6n7Cn6Gkx9%2Be8%2FdOfjq%2Fie99rbla8pnYsuefy7T9N4jzBxRyPGv%2F7O90L%2BqyccNSKkC4%2BTkpju6e%2F4f5wAniucPur8xc%2F5Z%2FL2mf8X3e6H596c%2Fy6OG1NUxgnwM4tIcH1uu3EHsZ3wZuzWwLFbIozdqgC7LcyBqRtjm8yBbONHGk2AGYdyyt4Qv48mxPseKc0KtTwrVGAGTJ1HNr3zAjd0vej5fnJvYWZsAz8%2Fu935hPluKBB1oiNhtwSBrlVuaTbaIdtC2SHdBO2h8stlz%2F1FDM2Mj2hwyhm58mYoUwOkXLkcFP3d2p3xipZeo57XIIpJMHARRQH2C8tF5CnufI%2BvcXZa2D2cR6sCZrXRj%2FL%2BHgb5JjIXEtO6mBIFtQ%2Fh2NvlNxmxKQtZfzj0lvOwYvE9et5U4lIfF8NG4UIIsDsJ%2BOOuWRA4Y3bvDfhWZX4aRP%2Bfl17O418nvkuuLREYUoKSVwgxAf8WMMcfThLw%2Fl0y7qM3Y5Q6ufgL0r01gstAsRESK8jFN%2FEZBymICeFyyiklZ4%2BnHSwuuXna5eaJGBpy92QYgoi0XkmkF%2BBaSaIqfIopi5fVx16MbF%2BLL0VzppfOhP4qhgSu52ShZhcG%2Favbm7WZ%2BVi8k19bFK9N%2FOg1s0Djas3kFlb5t3j0%2FBHze%2BkP%2BoE3jQZpw0vWGYxk9qejUf3IjsxRo8jCJptVum%2BTETN1lMsxNYg1lCnC7n2IgoirQIN38O7FtFCbJ9NUyu8hYy2tht5SUGFM0wK2OM5o5HM3LkdfeBCZkPJ7xJqAHHvxAV5g7L0Fmz%2FEyr4c%2F%2BZRXooafyjKO5x6AZMAtATAxgFgAV5XRhnbjb1NdMzY2wow9j7fQc%2FHyevyfaezFy565MOv4YY%2F754bBnmrxkRuEUUibKGYla0DC2zqBnGSKf9jS9gsvUtqio1CZhQVXrFtgIDFEDH%2Flztk2yBK7pIQNYLIQCXDEEUFNBM3uOU0uR%2BevvG0zFbKcFiX4TCC4nFEMYGUJb6HT43YaZAas%2Fjl04sy5tUlUDouiEIo4JQioBJTdhqkJi0BKvkggeoSKNzOiBADSOYYszAONL5nId8jVXknuWtqFIbEZYbzBQSsoCTLJsbmcv7kQXk2ZUVzlX0jJu1m266gEOOEo5SFUKb3Fo%2BM4p4nufAgFD3sopbIIFquksjQgKw7BSolMomgcKF5QOHC%2B%2B9Xl4P7NYwfN%2BMud4PdBpgMXJRDA%2Bx5Sov2G%2FxLI39%2FlDU3LVw81pQVVl0PfSGgVDn0NqC9Bws2dJ1p%2BCrHv0XsCSe9EyDqyl4WzHfZfMgeXpnjB3tNSThyGAyUDGxBIuEBZIScfvjznIJl4yLiplV%2Bj7qBESnJ71aSV3GrzQagjapZBsMJGy2nTFayiA2cKBiUbA0IjblB%2FxffFkd5r1L0FR08wZWHWcBiSoSQr7G1PJ2z54dg6PlszW5KMbFLpCxsDKVJZViZjUvwulSCcT6LKDYcW0ntoTt1w9fTCEqMSfz%2FpBuWexCByqEJKIc0KgMTohxaB6QcXnz96%2FL8Yg3lx83IS9J6MMph9vxVQn4auDuILk9SXpTyoqihtwhu0UDy4ogFQ99dJC0mJAJNEUDutSlUWOCvkgtkemmz0celTVnQHnq09OMK2YeZO1%2BGTMq7LWCwUH0CLCgv6nDk3XoQSDIoUhujKG3MsoGwzZiFMiOoe0QMFMmzaaUMdhd5u1gFK%2Fo9KaR0iJONw8kEGGG0clKnWLF0pHdsltyNbVkFgJIm0yUb2qp0OojLS8lLs5Sc4EUUTS0pXhqxAcVLo4IUr6zp%2FZrk1b%2B7u728ub%2B%2BuLkvDa7syC6mI7tJjNzUsMo9VzTFgqRQTdTEKPfpP1B7RomJYmeUaFAvg7ewscz06xwaiusyQYkF7YizAss65ZbS4QMo4AruorNEym%2FC7wuXstdHm%2BHXcfaJQsV0W06IkBlnLXDBZbxwJwsYp8PIDv8TYVEJEhYbgmVjpO0QBDzZvbBN90IFTa2re7%2BDTJpkLQ27Z9IUYNKFWSCbv3eNO9FtHPCiur8TqOf%2FgVpcFRUv4fwEyIcfevMn159VKHRSNW2GCK5Agaoa0CV56MyHbCoB6RIQDde2OklYK76Jz4IshT2KN8D7WglXl3DhevxRDWpb7QbfFkNvFiVJN0hdl%2Fxup%2FyOGCbOz9umKEdffc7LzrNGb27vLz9cnvfvL2WX6v1ZH11BBdioBp0fMvdC94mv%2BTgXSCrSnWODq5%2BhOgGSg4qHF0jPXH%2F8cc3YqQ5VxUQ8id8bvYsMCbSDAdcmkeoG1IVXatKicDFwDRqobgPLww0efOakmCDqK2UW4Y7BRe5KDKj1eHR%2BldzTdwqHiYQD6kTOZ%2BLPfvCVLzcJSpegmApO%2BTIseOc%2B96sh6cAkHkuy2arlWrpN5rtUpbRPpgYFUoqUDo5x%2BncwNvzFE7lajELDtUhof170yhlFd%2F3vMs1sh2lmRMlUkHRaaLScgaiqJjAraAdHI4OzAoqOHaRpQroLwwCCJAvnVWaYiQAF6S4MG%2BqsO4uOaJUFb22GX8XV2hIgKpKtiXJ3BIlDbRxwhYemBpCmDAduzifeSGpbzUGwUbbIBNuxH0wassxdah%2Fb2kh%2F26QugdyMkA5Sl8BXhlJYZOZSVeZSN6gTtZy4BMLeQeIS%2BMbV4cwDs7eWimsZCZWxjVl4l%2Fg9WZzbPTC44lxLA5tQeEMWBCk4zYUcCUvzFqvgUe5Py0r9WebDHAxnIFo5HQb0HqYozmCX3Mf5p%2F799cVg0P94IZW%2B3Sh9ccnReqkx1cvTQlEAnU8YlwQqjQ%2FUThJNQxlKolEgCJvmiEipr3tYcAcHE02HTvPgj9t3xsLxI2DjDjLToKODfTZk7i%2BJQUsMdFwvIqIr1cZJinwtxl9DFcsQHWo9VDeBTZLnFuTZRrOmDYIbRJKIIkp7AbtuSMWtluJWG3ailrutgLgLQ%2F1oYuBExwXBia5DvRX5464TDySTprpExaCorFGiQ0lTYxamoGw5Uft84mR3yhNWGsGko%2FqwcDiBupARm7KQbV4%2BUog7GC5BspZt25xKF8egwl6lfA7q5c1ft%2FGhAlKF201bNzsvw%2FWIBuhwBDrjggibFtWHXByYvaTExnWCIVDRtTv%2F5e2%2FE8wfqMNFyaAoWArN39aT7h5GSyYT71qBgG4qBkhxfPRl2l0nKJi4zilUB8SgLPFOdthrC4Oq4Ip6qQW0S5Gpd388e19R4VZSIMTTiLhqmXIgXUqBdZPvauNOVGDbBgEvSgukRxMmp6qGayurEsD5jdmc%2BZx4XCY0XabfdQmMjQRGp%2BU3SU%2FHSLjJIKYmpwWGIrXbLltVqTgirykAWGMWpguoeRqrZBY7ZRZQIS7oYYQJg7QcZBx8uvwgy3B3JAuqupZTBTWAc2gKeAyIKLKZccsjYB02somGDXVTDybu0753eX%2BiJGgjW2nYUHG0bKUuCBZVITil1obKo5O1ImXCLnDQUDioCtRgOb7vQR6E0gUOuJOCVEUHcOBPq4OCpNUtaHUNUrWpzz%2FAoYjSwYlZ8DvLatnWgl193Ila3k6BwAsT7I6mXpbvMlENCriZBNLEnCDgE28QkYJTkLFFBz9WcQapGHUJo4EKOqoEOmZ8zMIYQ1n23D0wVMOtL2ICYcj0YNUIm%2FuoSuC0mvdFKw1mIw3WmeQpO%2BUpRLWwREWYx9JLHmvtzNeH89ub%2B6%2B3V1cXX6UguKM8QaIp%2BURBnZQ1Yp0CiqAtjM0ax0JrTFwra9MA9MCDyf04dt9nURwINtDyYx0EeeZrR3jgYvMW2Gla5qO1HHyczGRB4XfZW18UKraCQwU6ilqGKESBgst%2BsKEGovKs15M%2Fem%2Blo3n0hqRNiDUT2sFZYPA7l2uupAZcVwOujTvRgS7mEPDCdtRHU1NFFA3VKdjWoKNefcYJef%2BNrp%2FCbOU8%2FYVhiRiy2ufrZB%2BhaK29g6SntecAyacSVtYhK1ARf3K67PokqNhEy9aNXUJmoZYtIQTsvJSdP4uALVmMdc%2BplZXnh0ODiIFUDzs58x5uHF2OhQ%2F6V7c3Ulzeg7hMiJ4Tl00DKEKnQGsCagibH0cTNCeFsyuqm3bYQJVL4Ez3fYrr0bs%2BU8WxFZMCWubcyfyXVDIbDT6yZY0J7Rec0YhbRakktxl%2FEzn%2BUHRrMYkZlBz9xqOP7HdqWsDoews2X0vRkAg0QQAZVyQW1O10OPUChoRA7lFa7FFWdL%2BVVAtRUEJFlTyp5SwYKdXWlGrr406yfeg24EVJterR5LUQm%2BB6bVpQp2HOvQbR5uO0wIAjcafMy6KrRbYQXYN8WHQdsKywLhS%2Fg%2FR79bFHMg%2BbAqnaaSppDD%2BwA431vWazQop%2Fh%2B5YiQGUl4OeVREm7pSDoIP771eXA5lbug%2F5z7Jy6p9qApVSKqT%2BiaNeRxMupTpF1VpQPV9pe0BZQ8fuCqmeT5OrhkAFqioOQID9E9O2qG6i4pFUNwB%2BIkXZdoNv4DIZqW5BTfgXbOg60%2FBVItACAZwsxZECtma%2BE3Juiml%2FK7lzG%2B7cRdNHkBmJa%2FqYnf0rRakWolQnTR9B4IUduXw8TR8N3CGy3EJWiFIJJ66hS5QdVoXUlDxZerPamJoGrn2yqQAR9lRsymCtSvtsAayUlw7HRULdC2FTKcpFauXuhXf977JyeU%2Fqkp61rsyaGUInDWcJaPkTToTNEHos3lQjuJ2cpkBFadn5AVJeagUBbiunEWgrl5xmIk8yaQUATt%2FTCFSrnK0Bbjkm3khKGi1gsFCZZhqBWnhmMNToFimJWwvipuE99aYDLQC3bNmivLJsj9da2qgP%2Byr3fyvuomA%2Fmkx%2FjZpIJmABx3MufG%2FIgiA9N2FzcRXAGuJUC9iXwZvi9B%2BSjq42zCrusFyNWgDf8NnTcj7KUAYYuJQwDt0TEgpUi0Mm0RaVIKOVU0%2FPvw3ub68vvj58u5Taxc4K4%2FLnMPQoAXKnwACQOHXraNJTpbuU7lK6y6Nzl5001YFsoiFsByF76rTfONaGPWssug12YagfTY6orlCccmbbgIg%2FcoPF1Hlda8xR1ZNbdktvhg7uEHldgc6LSg9D9D1uRxhUSgMVzbCZ40638BEJZiMwiYpKx%2BagA8GaXy57jotist73pRwU2T790NlI3LoK5ZdENcbWyil6SWsbuXPf2c5dzzocZTUtQMcjalvlWUF1URt3%2FWhS%2BHRDR%2BXu64YGNYfef0HF0Xsxw0SdE6IbBpC%2FL4snWg6%2Bjaqq1g0o5UZ2tGk9%2Fiauql03FaBySHa0aTv6Om43ZEJ15Wnr1nT6X0XJ1vq7QXIxZpGSIwvgyDaaHlUrdiAZIlm4o3syVM7RlZJdXcmuNu5ERQIvSrPLerscAQc2LVTJA7eXgB2MKhzSgocqsS4zjmlNygbjKH1VFUYWrvZeN22g91eMUeqvtmC03YFJjCoxMnB8woKK86OzKKPt5OX8yZMHUXaIiq2iIhIcPbhI74Y9p6sC0rxHLBj67iJxjnk13I8W0lugXuqph84ViVaO81WQRSqKNQC9wtN2QVJS3ZWkSvV8LlTMe4rzwoLmhSlKaNePJnPY0HSUoGdoKtQjXHYJ6gICXKNkQzMAWU9qqu0GXyeoHDFDg%2FokZ2eT5FSl9QN%2BpLIkhi3oXXTtBZ2CKYwryKa9rYWl%2BrDb5SPLQdiF6UpHkxQtmcABQCCZgGQCkgmIZQKrFmjbfIKwtHC9nBae9YGRssEO%2B79QcpY%2FXswwy3RBzTqs5auohM2No0keNwnuAGyTQCdgyw4wnUCgowrZOFSyA4wYAPJkoBoAQ3aAEQgDxXE3k9hAB5jKCk7J1wTwtS5a24I%2BWVhhsy4727ZXbuq3a8yidltxFwS7cTRp8SbVcF4oblxY8kL5enZZ9NUlMCYqD8ikOuCXgon3nKKSlX3JTJPusIkbp2CwsaDDOd6w4bvicNkEGskjdsojCIVapAAOpQvdh%2F378fof9dvDlxfns3plPn%2F7692wh0gt5rO07%2FsxFinOa0PDRmOWyT98gCfe2Js704u3qxy25XzERilofAT917%2FXP3yPPpwpmppdeP%2By%2FuP3r%2Buf7riL5794JCwlF1%2FcMHoaOVMUkn5OH6hb6ee350UfXtc%2BFJ9WKeEE3tIfpsPh%2FPzQv7m5GDqz3zem%2Bmnk%2F31p9LLcb75UxyzcdGNyXzRsGyeIz6ZO6P5iudeA0E%2B%2FeufF24OVkqRlyUtZI2Gz0H4p%2BZXSr71NovKTqJbPZVmdeJU9KfmdS0%2BKp%2BPqN2o%2BQ8tZ0MrZ2f%2BWZykf0auIVp6k%2Bt6apVibr1tM1GMq%2BAFTYdPyGXrzORtmxil6xfrSX%2FINNO6tVn05R4y0HdCMwh%2FMiIoa0OfZufr%2B4z89a%2Fp0%2Funxy4%2FrH6MfwIAKNqOZ3cvZPH2zxaswvfoWw9vcKtKyUQQdZ2Y9RVtFQvNGkWqFkh2sUVz1da16UHc2EZxu5Vy%2B1uu3vkHctBAO2CCCr11OhOnCyTSwiWIHVdSYzobey9XgrxvVurjqD38MesP%2FUsBxC7aJDe1bZks5Z6Rq3p4aZLNF7ZRD6mVrCd5n7cZY9gw1fxaFpRdyk9EUUqWFdGirQEYrzCWfG87r2m3pjq%2F6lc3sLNTCK1e%2BWfELhBi5b%2FC%2FJC%2FR1HyDK0MA%2Fapvvjet2T2Y76rdR741Sa8wcbynp4C1dbHgSJRd7J48glicOoJJBCzk3zv728vr0%2FPyr%2FG7K2385VX5CegVwNJ58yreIpaO1r3KfJRmkhB6kqaWZHePXGfmzUf3E3d%2Bks86IVp24YMbvXBi%2Frc6KOzqxJB7imX3Z4pi5z2g2kxcEe%2FKTKQrKxiVTInoaO5mUZ0sP5c23BX0iL7lSd1tC8DFsXPG1WoXembq69OUCNuGWh3PxtYTTs3vHgnJmrLWn3HmtkcJnnJlKrMfdW7TejgYNlNokF6g0%2BKcpgC5oAGREQtRR0SmoOvsjNcgKnF2YLrrcAz1JMcxFIvulmOYZasOiovZA0WbdbUQcTEyMlDXqOvKlgcJNunl8qA97E43LZIDFhfB1y6n1u9pKyl2UDuywDvzilBW%2By5M7htD%2Fr5uZGvFbBR7G11ubm3hEE3Z2m4MhAsn0ZZdbFrbVJ001S1PEmxvy6mch2JvreO0t6ScJXkwfLezIe3I2hZyOQQKdzvPNOpSnFC2WNsWhhWrTuzMsup6Pu5D7IZEtqfaW54k2LJmwt4BmtZsORydbT2M1CHBYypqSCfG6%2BCbSYn%2F%2FiK8Ml7nr%2FrIPZiQBs7INgxpvBlW1SIneS5LrCZcdi1sr2g5G68qglI%2F0QZ8E4VGBzuUM3uVtZlJhnY3Xt9SC1IkUQsPQdt4I6uFWrXN1VE2vnZs3zbyskgvLa4CI%2FVvX%2B%2BU2Zgf%2Fwm9%2B9GV96R8vjp%2FuP2oLt8D6%2FdbwBAruLBsR04widcLya%2FuioXUi%2Ba9XlhJ5lYNrikp6m69ZPNlO%2BFR6y2YKM6ZrZe1fHqSFU21pspKvjJfbxom1LTND%2BpsxdiF5Jb0dN%2FKFyt%2BgaaV%2F7tcYl8uXs7N22%2BfRj%2FJ44eL26%2F94L%2F9HS%2BxlWOx7ZxSc6ZYam3HktPMaWG9auZuVZwso2vr2tORS0%2FEOrOsQt6ZUtik4pUduuVJneWdUTP3D5mWue3N8l8wDLV6pTVYRX97s%2BDvp%2BWP78758vvvcN7%2F7Kr7WUW9Mj9TbK3NMirRxx1LoRo2uwVL%2BEQsImLmTXkWnKqfYbD5OV2toCzv8o2R2jtYEWV9YBfUjU9hahUncaPo6foiI3lOR0xjh5sgHVv%2Ftk%2FHotvqma2odva%2FwsxW9DPNIKuf2k0L5gxqRybv7UF5S2%2FqZ7pGiy%2FR9XrSzTzH1FL5UOhyKmtDO6FpRf9CNLu5fyl4l06KozZ2iessLU3AkrHzk8hSG64Jqm95UHdC8M3413vzn8%2Bfv3xwZp9%2FXP%2F%2B%2FvLR2d%2F%2BoVCTbLbZPxT3%2Bo1Usxa0BwgBt9K5hNAeWlC2tObERzG3PKq7Sfvln%2F9cj925r17TxdU%2Ffu%2F63WC0r0mrmfbapCUZNWnK1nWzRHW2FmR1PHGx3GSPhrZHCsVWhm41m7fFjWXxOYIn7W4Z9ZqlLWwxjfrsd23SaiSfmr5eUrGbSatj0xu1vVpbi3Yza3uE0C2P6kwV1QsrxO6WGYPLYl%2F9AZT1VbFd5RdFgLEJvLCMsqME3p6mKrmZoZPCM%2FA9U8wtT%2BpMNrGLOuIWib%2FkH%2Bp%2BgZg5aVPMcjmI%2FgabFvLBlJSsomSr8Gv%2BCd3EZKCROJiWCWJx6gYmmrcHQpKcwXGAzvoQ6nhy8emCL1G3x6drsajtrgPLjto2llHzSRBaAV80edfss0INKUFKJXVdB9VM6JWr3yx%2Fe88wNt6vKuqm%2B8W4jXKhxaG4DWNvbgObmga%2BdrlE4pBsfGeD2lWvivyML%2BRBibPxiF7QggpZLC3ThhAbDLy4KWzLgW%2FTuCPH0SNWXmQsxoNqtGnc%2BJyuNhxqMSORpu1KKx2BprT8AtF2sEEXUTPSke%2Bwj9N3AAUfh%2BQ8OhvVbpxHoQatC%2BfBP%2Fpe1CH67XbfWUyuvVE01hf%2FBw%3D%3D%3C%2Fdiagram%3E%3Cdiagram%20id%3D%22z09O4pCKp2IyFoq3Wv_x%22%20name%3D%22Page-4%22%3EddHBEoIgEADQr%2BGOMJWdzfLSyUNnRjZhBl0HabS%2BPh0wY6wTy9uFZRbCs2a8WNGpK0owhFE5En4ijCUsTaZllqeX%2FfHgobZahqIVSv2CgDToQ0voo0KHaJzuYqywbaFykQlrcYjL7mjirp2oYQNlJcxWb1o65TXd0dUL0LVaOic0ZBqxFAfolZA4fBHPCc8sovNRM2Zg5uEtc%2FHnzn%2Byn4dZaN2PA1Ow3j1toh%2Fi%2BRs%3D%3C%2Fdiagram%3E%3C%2Fmxfile%3E"/>
              </a:rPr>
              <a:t><![CDATA[https://viewer.diagrams.net/?tags=%7B%7D&lightbox=1&highlight=0000ff&edit=_blank&layers=1&nav=1&page-id=Gf4T3bI3KiFpR_U1kMLW&dark=auto#R%3Cmxfile%3E%3Cdiagram%20name%3D%22Page-1%22%20id%3D%229QZa35sTah60VMX2amKH%22%3E7V1dc5tIuv41rjp7wRT9CVw6jjNxbRKnLJ%2FZkytXA43Njiy0khwn%2B%2BtPIwEW3cgCLJrG1XMxsZCEpLef9%2Fvpt8%2FQxeOvP1ds%2BfA1i%2Fn8DLrxrzP08QxC4GFP%2FJNf%2BV1cIb6%2Fu3K%2FSuPi2suFWfpfXlx0i6tPaczXtRdusmy%2BSZf1i1G2WPBoU7vGVqvsuf6yJJvXP3XJ7rlyYRaxuXr1X2m8edhd9Yn7cv0zT%2B8fyk8GbvHMIytfXFxYP7A4e967hC7P0MUqyza7vx5%2FXfB5Lr1SLrv3fTrwbPXFVnyxafOGj%2FTLYzb7%2FJ%2FF7PPD7eUm%2Bvf17w9OsTw%2F2fyp%2BMEX%2Fzu7vf56eVN86c3vUhLPD%2BmGz5Ysyh8%2Fi%2BU%2BQx8eNo9z8QiIP9k8vV%2BIvyPxdfhKXFC%2FX%2FGVf%2FLVhv%2Fau1R83z959sg3q9%2FiJeWzQSG7Ej2oePz8shSVwB%2F2lgEX11ix%2BvfVrV8EJP4oZNRBXr4ir9n5l%2BtvJgjLw3VhkbFlFaiyuv3x5Wp2a6K00OjiAkCV1%2BXNX1cXlybIS1ZFgkeXVwO%2BPl99MhJdxB9bWhAr0lIExRfxee4yxaNFtuB1Ma2yp0XM849wxaMkW2wKZw2EHD6sN2xVXvDFY3GrvUfR0%2Brn9q35jfivdPN%2F%2BW3%2BIMWjH3vPfPxVfML2we%2FywULIYO9N%2BcMf%2B8%2B9vG37qHzfwaVcZ0%2BriB93jOJn3fPNK6%2FDxQ15XIsjVGSs%2BJxt0p%2F1sKJpmYu3fs9S8Z0rRGFQRxQOJKTsflHxrv0wQLoRlKAJkXSj3U9WbrRFXfV73gBEogARKEhc8XX6XxZuH7p1HDZpc6nCq50ifcgVNRUx3HlxPcw2m%2ByxEQ%2BvKksRVBZf5KwK5TqYzd0bWi%2F%2B23Scmq3jbi8dB4PpOPQNU3JZN5HsDnoruWwthlZyNa9QY%2BSxlZyOpeTNa%2BbA2pIBWr9BliRrPsxiqUnN%2Bffv11ffbr9eflPDKZHHLvM%2F%2Ba98FR4FkNJc%2FEg8iLOnnRQPreHQQapH6vrTFNQjnWFX%2BWH7inB9e%2FXp6uL89qohbzRYuA5CdaPSmI3rla6aMl19%2B%2Bu6KWUyWbDQlbKF0cscCCqC%2FX7%2BY2rmQBHs%2BEk%2BUtOwT5eXHz%2BcX%2FxzSpIlsC7Y0dNbpGYVF5%2FPhQObzc7%2FnJQ1qGRZiNYxwMyq0ZwiUU15RZkjVA%2B2ecVLwnAgR6jykf1spMpNmvORg2t5NK8oClPH04pCjLprB73TCuyTP9y9%2F%2BoRK%2FL0JhlIjVuNqySUqjOxSgJSa6tjaXyhuaCD5r5UErpZif4a376SMDWVR1RKqTQrOW5IoIxT8mCSSo7V7OnD9fU%2FZwejpdVD9hg%2BreUgaclXqfhGeQBUvuT7y6VR6gBSDAWbQijYEELRoUKoUu%2F3ZP35%2FNvHL5cf7z78mL7AMTxgbsYTuJpo3Wy1KlusH9Ll9EUuYxyPj3E1BxsraOjZLuzTmtQRNOCJBQ3EO3KjoYMGtRFmXGZQasvUggZzagGT6DGWrB6r5CdXcjX9Ny4zwKOl%2Fwd6jKC2ZPp6jERN4z5cfrn%2B9ufs7va6RTBmXvzlyd0wn4wcfxE1nzPKNJtG8WobfpXYHdwySxE98ntaZirTSOQbDWyZiZrsGhd%2BlcoysfCLoCnreH9dLXXwqLIGVle7AUqtkxgXRZWgHz2KKluy8hoNGDepNZV%2F3VzdXs7ujtIGJlPJqnaqHN64Al2iM5B6JzxaXd2vtlz5EsxDG2dEpdCc9E1x4ZEbDW2c1WKLeYGUaTRaVF8yX5eppmqKO0Wr0ZFZ099qlFQ4azZOjkS1EGBcTFfKemL5F1VT25vzPBw7tLV1ctGYXNZt3Efs6axrUXP6im%2BqaxlnWEswD54sy%2ByA3oZVzrp1G9YJ9BXpaH3FA%2FEY1haAGdeaPAFpcTArUSq%2FMRW1d2MkJkBLpob1JQGuLZnGAhtVmc5lZe3u0%2FXN9OM5JHMhQUM8h3XGc56BibJncn2tNVGMarLVSBoGg0BfW02O3GhgW%2B2pmbJxttqbZqbsqZny2FrePWczrxhmVbwrDtWOuXkqDqep4mrv%2BPv5j9n7iJucQzzJ0fhdnnF1MLM35ZVDDI7a1BLHQ9tUIENK3kvXeryPTL3VvCnPm0AdzJsmv94zroilZ8986xxncsoq3whr5sl7E6hHedPcJu%2BrlYxi%2FtDHu08311%2FfQRQk7zJsJGfpjIJ8c1juPSOaPvSMN0RBbTcglSs9tGGVYhfclzkL0ZEbDWxXfbXAYZxdLZVlanbVQJY77NHy11Y%2Bah09TU3JleBJt5KrJQ7zlHw0evzblLxhZNv1X5c3s7tjowanEz0pU7ubhjQEWsMny23vZFlLlB61rGW1aWjL6gBpqGXvSfD0yH2GNq0TILf7ppHbAaqP45LtxHBECV8tIxhlOExjYbY3HMAajm5IVCk75hkO3zjDUV80R65CDmc5AjVRvrm8uLz663J212oY%2BnTivaohWO78gGq8B5tm9w4W7wXmpdId%2Bgn6M%2Bm2exlLUA9ttWUya18ahnK0iGYaRjCBRDqYZiIdmDOs940V8S58gv4qXtpfq%2BMn1vEqwDR542GpLRNTcuCqfa%2FP57O75iMPpzhAC1M1VtJLsAKuOYcknnoa1lFjVx6nOXhnQD5IFPa0dgE5gB9t1k4tYBtn7SpIT87cGV6nNm2YXdszRyo%2FolvPFfWcjp5PoFBd6cvU9ByoLnd2%2Be3j7O7Y0U2TKQrJ462qDT2j9QABMIdJ%2FmYOFdRBompbFargPDg7FR8A1VunOAPNx0EDMAEueaUwk7Ou5rHJDZ%2FW3nYfHtI0lArLY6Z7j2sPjtxocEWfwLz2SmHM6dvVV82X7jBc1w4A88rKRp%2F62JaCqS1GkCeqgN5beP0jNxradFTaZ3SMMFph%2BUCIWFszR16zAS1HaSj2mZ1PayFNvrq7%2Bqgakfk8Xa55j%2Bxsa1OKG%2BGDmttB8BJDpqEi3ZSoDXbwLoBq937BHvkJRXgKqUk%2Bqon0QBrEJhd%2BTyg2taiwfMj9k1FykwOyBrQ1iU1O0E4oNrUswB9ZOjdLbADXKZBV7WQ8uKkp7L0IZ8QPNkpwfl1u1ba9PblRvXhTs9M4C80SGvAkqY1v3Iwj4u7TNnrRcIfL50vZHN9WfqYlJperbX0puPLmR%2BVGg4fk5mSHJxxGAocjFlaxnKlQ7DtvU4Gi5nmboCTQGwrFtiVO1%2FXqYKSEHitw5I%2F22ltvhmjb6qeFaEeIqhnxyBB9%2B667AavwsO3eGYvDjjg0bzfACXZ%2FekN6bWqhOAwUTeRawk59Rr2DXKp02ULx1FBU6zdrNs8Wd%2BJtpytGnLpYTaX6odNQmWg6p2W4eg5S6znmVatlXqLTMA9db9kVqQUdFscrvl6bJTlfklxDvVov3sq%2Bi9llft9X5aS3zorVBDlb8kW6uL97EDbaMHFJzDbQdF5B08S54bpw2PDsrTUXHWoio1ce9fg8Kj2hii8xGHrP8nTx6zcaOlTBhidwpm2LqGISU5Aohx%2B9STnytgjtpBxsYALXL3vrcPhLfyS2poeVFsYisTUS3812Bj0b4FtDEVmj2BWKBm5b9Iwek9XaLI60b3HCWFTLMTkK0%2FXG7MKWHKzDhgRac6FBJTuYV9gKJPJq04E1egtb5acNW1c9heikCjRqoBT6ekWnlhxMLG3JW7MbajV6S11EzY%2FXSx6lbL75bZjs5PNFRqdjEgPD6G4b%2FzSndK1nLpSoHLzMJZ%2Bh3LfOJQdB2idJEXPi6DdisZ7SwaFyutZYxJq6w758RllfqitwD3lnbWA0Zxf1JOoL7bGoaebUe8KiOez%2Fk2LRGx2MZSxrwdgejOZsAui1saRXjUwHFKGFYkcolqnSPolmucw%2F7lGs05AFr5Nkg0ge3dpQgdDMeqBqfy9mG8MqEIrcGkhwerNoqmbRm9S0WiGSz%2BdqONZRb62QNnAwN2zzZBgHDslnaJTbQ0cTXMP59mP54D6Bnf6OU%2Buz8iqfMvigFulAld4jcSk8cqOhvbCn%2BgyDwGha77MDEnVNG3s%2FSDSnmP22RrwuplwHMFILxo5gbKpm03k%2Bdmq9ZIsaKul%2FnrL8CRGQbJwihDnfvkIgbrvC7vapmEfZSog3K54vEPxyg5dvVV6Js2jtpHkwtGBz5%2F4pjZ2Iiwgau9DxkiRxSBhCJw5d7AQxieMw4jAifP%2BW9L749%2FUvn6uLs94qRP7dAFwW32j7RMIe0%2Fnv3VPiPewxD9yKd96KWFnEfO43%2Fiz%2Bf5M95p9Qf8kZvMg%2FlK%2FSZO%2BmP9kqZeJfITERNq7ETQqxrB7ZvOF1bL6Vw%2BboCxdPj%2BKjoiOv4mwt7rkWfx954TJbp%2Fur9vKy15fVLQeU7YMiZGs%2BT8tXbONhZ70LiPOnlyvuFHGxuoiLbJMm4ob5Z23z492aCoTvlrW%2B1Mplk7NpB0mmAwRqmK45nfaaCre9bUAnJecIIsITvFNyF8XMiUUG6FCKWeJ5DMYxtEquR8lPrcWR%2BNhcUcbS3lNoq3xuUdNkKr2Er5LsM4KyUsAimISFsqKE5taMe07iM8rCyIu5H1plnaiyrrj4efEdm7a%2ByoF5NTN%2BPO%2Fqw4MKG76iD7vLr6IjYssGPM75Rshzu%2FDp4l59PlstH9iieCN72mR7Id4rQX0qUs58XfLn3OWvvWc2K3G7RHyCHBYqCNz%2FGmJBsmflWzxnq7j%2B1avPcp55%2BHcqPi7%2FzPVmlf0t4LxbVfU7HY5VI4EvIbpsnq12T63uw%2F9xd2ai%2FOcfxUvbvGi7Is8FkqQf2cm6Eh%2F6PER0Z129mCROAjzPCaLAD2Pi%2BkGEjbeurUQWsujv%2B20RY38dtjAqtb9Rsth1955poyFt7XuzJhnuAjQnZcJBtMjEQkMdA5Jogy0nsw4YxxndHDFsVmbpQ4%2BffaGpL6ImBn0rgI68pUR3BdA3ujHSd1zmgHO3ygWzYBwAjAb2RnqdCtRtXNcb0Oi1nWdh0dgdjeZQ%2FafRqWt9fnlVc7ZobI%2FG8cr0Il4OuecHu9wU0yh0CI6RA33kx5QQ4EFbpp9o5W%2FJflc81AlX%2FmT6G2ygv2mu%2FJU5pq382crfa9YVEYwFXMOddfX9KHJ85hEnjAI%2FCbzY9WlgvHW1lb93W%2FmTdytMtQYIZRfRMCa0OiFMk4uwzSHrIlq4COxy5mO%2FcBFhBIlIRzh2fOpH0ItBjGxzyLqIEV3Eo1ixFtQBU12DfFAkahgXo5fnEzSV5a1nsJ5BJmUlMHF9gHaegUeAOHHCXYeHIRDhRcy2VUzrGaxnGMczCHP4kE04aUCyZ2hglOndxhs09cj01IFDiDkNQ74zNpBHwnN6ieeQ0GcEMkZcz%2B7JmGgduNzTPOEaMET1E3Hx6IPrgpNur%2Bqkqy5CJPbCaKerFDLfYYiKOIEDDFwQJpR6Vlenqav52AYBCyG6KasrkCazNM3o1DvbNDB%2BnNqQxwCXKedxKkkhlcGb9%2BDQDJXOB7kduc%2FQvfvAnNloL7wm6p%2FtE%2B0CLzh7lU4iHsgn%2Bh5kPA1JBm27HdzCtDNMzZmaNo0zfMoWv8XiqbFYNetMwmKH2c3NDnw4ImgJsOPUu8BCsSsU1VMKR4ei2azkoO0x6dYudgZjE2VgimD0tIGxNUXegrErGJt2sb10KY9XqeI4QTgBxa5XgiPi%2BEmUODHA3CU4obFbIzbob3xq73C%2BvZc5TrPSyAKi7SxOt8qZLn5macRH4xye%2BvQwB0nmmjQRELVy1KFraSaWZtKKgBh6EMes4KgnCXY4inwnwZRBzCMmHLZ1BtYZWI76G1vYtN7Cpg09Mb0cdege7mFbF2FdxIuLSBJKXVgwEeMEBg6LAHNoFEYeTBLCiHUR1kWM5iI22YbN76bOVJfmGNEGipPuFGK8fekh8iiI46QYH8u564Q4pA5PfBBi4KEEWT7iRLP%2Fd7IvHUgTKWnD2deaFbYMKW1AZwO616wrS2IaexyUbG9EBJrjwEF%2BjH0XuXHEEuOtqw3o3m1Al67XT%2Fxud%2FLbVMM56bQzMvq8YgiMIzu8fR7gcM3lqgN6vLlc3HLw5rJ%2FIEPo2ls%2Bdp%2Bhe8vgvRAdkOftg7Fi2r52%2FGv%2BSCbbvgWlrandFqUdUWrcHN%2BeKNXExqnKBRaKJ4ei0ZN8zRopXYLrKAqr9oeFYVsYGjfD1%2ByB0u2hWBZuLBTbQvH11mWL6RoUEholpNhEi2nsYBS7DuGcQgQDhkFtuoalJ1p6oq1OmVmdOnX5KeE8zpfm3fATMRl7ZC4ETRsQbWvCtiYkvwxcThPmF345JCR0AA2Qg6kXuBFBPEGhNf7W%2BI%2FVmsg%2FRSjlVNsShMiDdBTH0HRalrz76HR%2BATY1JaxfsH5BHqXOQ0B8UBCCEp5AhwZE5GsUMBSxJPIjOw3R%2BoXR%2FEKUPeakpsk6Borlio7iGMpzN7RMbIJlbdE6BusYXt1nzJJ8%2Bl3hGJDvM4dFmDoJADj2vICz2LWOwTqG0RxDh%2FPXJ%2BIbqtLR%2Fjg%2F%2BIde92B4d771QCtd09Wqlsnx9jzW04wiEoG6GtXftRnlwSM3GrobBY3rz5s9Xa2qBlssnh6L5jTpezbcm5v78PXufn8worYMuuqWFoytwWjOObunZn%2B0gAvUAxd6bJWnA5emKc29NxweifS7taUYgIi4RVuKJMB1oiQMHBJgGgYhjkLf%2FJMc38l%2BRM0J3PohTUbdrFhnA5wmo4NVulbuT%2FHUnE4zRQAe3m5sK3624vfSCvICDxAEd7bYIyF2%2FJgHDiUe4wBFMYjM3xtuK37v12EIeafrSU8roqQeCdLxdy9CSyCz3qGFdwhoEIQB93begSHgO5FPXAdyjH2CMI4T33oH6x3G8g4x%2B32XJXfPnP89WffgybPsxh99Ujoo6x6se3jNPXiAxjhMisPzIkhEGoF55AQowjEIeeTG0LoH6x7GSx6EQbjLjwGcrHfwpfYF8cf3DpZMZr1DmzI%2FJChIaFHm5wAikTeEnhOGievHbhIAaL2D9Q6jeQe%2BiCfuG6STYQkc3zcYxyQ7xVSDAY%2BTrdq0LU6kO9PSAfekYWtVR7xrBzxAR240dAccGc4kazt0aB%2BMA44cgm1HDlkkdkaiOTyyaYy%2Fgm05jRaLnbFoDo1sEoOHWtNrq7KpxWJrLDZx1Ea2iwafXtwBiproku8IipYwZataLapaMHIJZIlbHKYReonjeRg6AXARjSnzkW%2FHvduq1mhVLQGGNbs35TjQk9S5sESgcsD4DCpkGVTWXbRwFyRAmAqTWJwOEiDguBiFThRCFEVxzOLYjlqx7mK8FrnIifjqXXkLqWPujN8xL%2B9snYV1Fq85i4QmCeI4KDbGCak4HmHIoa5PPIhDyHPsW2dhncU4zmLFI57%2BfF%2FuAnlycmGAv7BzHK2%2FaHP0YBByD%2FhhsXkv9pETA0gcz00wjkkYsRBZf2H9xWjjusS3mvIcR6gUngzwDZZ9a31DC9%2FAkwCHCAbl1j0OnAgj5hDs4iQKSBAy84dsWN%2Fwbn1DzrwVRkEs%2F1S9A1C8AxnfO5jDv9VO1Klc4%2FFBeAUdb2h2BHIlhAQ92RFKTVO%2B0dDsCGw4lda8CaFlDm%2FBeHowGs6mNW5CaOlvLBZPj0XLpu2ExRJhLSiMvsXivHq4yvLo%2BeXlIsJ9%2BJrFPH%2FF%2FwM%3D%3C%2Fdiagram%3E%3Cdiagram%20id%3D%22Gf4T3bI3KiFpR_U1kMLW%22%20name%3D%22Page-2%22%3E7V1pc9u4sv01rvJ7VXIR4P5RcZzEud4SOXMn%2BeKiJVjiRBI1JBXb%2BfUP3GSRbErNBVrycGvqJqIphsYBug9OLzhRz2cvH31nMbn2Rmx6QpXRy4n6%2FoRSatoG%2FyO68ppcIQoxkytj3x0l15S3CwP3N8tuTK8u3REL0mvJpdDzpqG7yF8cevM5G4a5a47ve8%2F525686Sh3YeGMWe41oguDoTNlpdv%2B647CSXLV0tfu%2FsTc8ST7l4mS%2FmTmZDenF4KJM%2FKe1y6pFyfque95YfK32cs5m0ajlx%2BXDxU%2FXb2Yz%2BYh5gvOzw%2F9m5uLoTP7fWOqn0b%2B35dGL33KL2e6TH%2Fh82%2BD%2B9vri6%2FpS4ev2UgEz%2B5s6sz5p3dP3jwcpD8h%2FLMzdcdz%2FvchfxXm8wu%2FmB%2B6fBD76Q9Cb8GvDifudHTlvHrL6IWD0Bn%2BzD69m3i%2B%2B5s%2F1pmmz%2BQ%2F9sN0PlAjd8cg%2Bia%2FrPCrPgv4PXfZKJDCpWvnJXfjlROE6YWhN506i8B9XP0aM8cfu%2FN3Xhh6s%2FSm54kbssHCGUb3PPM5Hr1IOMtesoxBNqB8ANjL2qUUk4%2FMm7HQf%2BW3pD%2FtEds805NvpYuEph%2Bf3yacqqrJtcnaZFPVdGo56SQfr57%2BNg%2F4X9KpUGNa0NK0OKHGNMIpWDjz3Lww%2Fl1GMzieE70gxqsfTX82cpezeIiyO%2FjfxtGfPf4XZxaN5PwxWCQ%2FmCY3fEgen9yXXR5yqxKZECd0emw%2Byv2rFlXX%2F4Hkpnjq5G9T9PJ7ZM9fZheGy4Ajz%2FyHaGyiX8LlqL6927L4RX4tebf85Q6GqPRqG4as8p7Tu%2F%2F8z5ahffQFvHyn%2BGomCl%2FVKL%2FH3JmlLxuE%2Fk4wq%2FNbH%2F7Qmxpq6HVgaS0m3pw9zJezx8gdSAiaQmAbKAgsWn6P387UWxkyOfoNRt8mqNG3Fa38HmzmuFM59s3HXsONPQXGfugzJ2SjBydMXpl%2Fl4XujFWiUCC6nLjFIxL63k927k09bsLez72E%2BbrTaeFSRn6n7Cn6Gkx9%2Be8%2FdOfjq%2Fie99rbla8pnYsuefy7T9N4jzBxRyPGv%2F7O90L%2BqyccNSKkC4%2BTkpju6e%2F4f5wAniucPur8xc%2F5Z%2FL2mf8X3e6H596c%2Fy6OG1NUxgnwM4tIcH1uu3EHsZ3wZuzWwLFbIozdqgC7LcyBqRtjm8yBbONHGk2AGYdyyt4Qv48mxPseKc0KtTwrVGAGTJ1HNr3zAjd0vej5fnJvYWZsAz8%2Fu935hPluKBB1oiNhtwSBrlVuaTbaIdtC2SHdBO2h8stlz%2F1FDM2Mj2hwyhm58mYoUwOkXLkcFP3d2p3xipZeo57XIIpJMHARRQH2C8tF5CnufI%2BvcXZa2D2cR6sCZrXRj%2FL%2BHgb5JjIXEtO6mBIFtQ%2Fh2NvlNxmxKQtZfzj0lvOwYvE9et5U4lIfF8NG4UIIsDsJ%2BOOuWRA4Y3bvDfhWZX4aRP%2Bfl17O418nvkuuLREYUoKSVwgxAf8WMMcfThLw%2Fl0y7qM3Y5Q6ufgL0r01gstAsRESK8jFN%2FEZBymICeFyyiklZ4%2BnHSwuuXna5eaJGBpy92QYgoi0XkmkF%2BBaSaIqfIopi5fVx16MbF%2BLL0VzppfOhP4qhgSu52ShZhcG%2Favbm7WZ%2BVi8k19bFK9N%2FOg1s0Djas3kFlb5t3j0%2FBHze%2BkP%2BoE3jQZpw0vWGYxk9qejUf3IjsxRo8jCJptVum%2BTETN1lMsxNYg1lCnC7n2IgoirQIN38O7FtFCbJ9NUyu8hYy2tht5SUGFM0wK2OM5o5HM3LkdfeBCZkPJ7xJqAHHvxAV5g7L0Fmz%2FEyr4c%2F%2BZRXooafyjKO5x6AZMAtATAxgFgAV5XRhnbjb1NdMzY2wow9j7fQc%2FHyevyfaezFy565MOv4YY%2F754bBnmrxkRuEUUibKGYla0DC2zqBnGSKf9jS9gsvUtqio1CZhQVXrFtgIDFEDH%2Flztk2yBK7pIQNYLIQCXDEEUFNBM3uOU0uR%2BevvG0zFbKcFiX4TCC4nFEMYGUJb6HT43YaZAas%2Fjl04sy5tUlUDouiEIo4JQioBJTdhqkJi0BKvkggeoSKNzOiBADSOYYszAONL5nId8jVXknuWtqFIbEZYbzBQSsoCTLJsbmcv7kQXk2ZUVzlX0jJu1m266gEOOEo5SFUKb3Fo%2BM4p4nufAgFD3sopbIIFquksjQgKw7BSolMomgcKF5QOHC%2B%2B9Xl4P7NYwfN%2BMud4PdBpgMXJRDA%2Bx5Sov2G%2FxLI39%2FlDU3LVw81pQVVl0PfSGgVDn0NqC9Bws2dJ1p%2BCrHv0XsCSe9EyDqyl4WzHfZfMgeXpnjB3tNSThyGAyUDGxBIuEBZIScfvjznIJl4yLiplV%2Bj7qBESnJ71aSV3GrzQagjapZBsMJGy2nTFayiA2cKBiUbA0IjblB%2FxffFkd5r1L0FR08wZWHWcBiSoSQr7G1PJ2z54dg6PlszW5KMbFLpCxsDKVJZViZjUvwulSCcT6LKDYcW0ntoTt1w9fTCEqMSfz%2FpBuWexCByqEJKIc0KgMTohxaB6QcXnz96%2FL8Yg3lx83IS9J6MMph9vxVQn4auDuILk9SXpTyoqihtwhu0UDy4ogFQ99dJC0mJAJNEUDutSlUWOCvkgtkemmz0celTVnQHnq09OMK2YeZO1%2BGTMq7LWCwUH0CLCgv6nDk3XoQSDIoUhujKG3MsoGwzZiFMiOoe0QMFMmzaaUMdhd5u1gFK%2Fo9KaR0iJONw8kEGGG0clKnWLF0pHdsltyNbVkFgJIm0yUb2qp0OojLS8lLs5Sc4EUUTS0pXhqxAcVLo4IUr6zp%2FZrk1b%2B7u728ub%2B%2BuLkvDa7syC6mI7tJjNzUsMo9VzTFgqRQTdTEKPfpP1B7RomJYmeUaFAvg7ewscz06xwaiusyQYkF7YizAss65ZbS4QMo4AruorNEym%2FC7wuXstdHm%2BHXcfaJQsV0W06IkBlnLXDBZbxwJwsYp8PIDv8TYVEJEhYbgmVjpO0QBDzZvbBN90IFTa2re7%2BDTJpkLQ27Z9IUYNKFWSCbv3eNO9FtHPCiur8TqOf%2FgVpcFRUv4fwEyIcfevMn159VKHRSNW2GCK5Agaoa0CV56MyHbCoB6RIQDde2OklYK76Jz4IshT2KN8D7WglXl3DhevxRDWpb7QbfFkNvFiVJN0hdl%2Fxup%2FyOGCbOz9umKEdffc7LzrNGb27vLz9cnvfvL2WX6v1ZH11BBdioBp0fMvdC94mv%2BTgXSCrSnWODq5%2BhOgGSg4qHF0jPXH%2F8cc3YqQ5VxUQ8id8bvYsMCbSDAdcmkeoG1IVXatKicDFwDRqobgPLww0efOakmCDqK2UW4Y7BRe5KDKj1eHR%2BldzTdwqHiYQD6kTOZ%2BLPfvCVLzcJSpegmApO%2BTIseOc%2B96sh6cAkHkuy2arlWrpN5rtUpbRPpgYFUoqUDo5x%2BncwNvzFE7lajELDtUhof170yhlFd%2F3vMs1sh2lmRMlUkHRaaLScgaiqJjAraAdHI4OzAoqOHaRpQroLwwCCJAvnVWaYiQAF6S4MG%2BqsO4uOaJUFb22GX8XV2hIgKpKtiXJ3BIlDbRxwhYemBpCmDAduzifeSGpbzUGwUbbIBNuxH0wassxdah%2Fb2kh%2F26QugdyMkA5Sl8BXhlJYZOZSVeZSN6gTtZy4BMLeQeIS%2BMbV4cwDs7eWimsZCZWxjVl4l%2Fg9WZzbPTC44lxLA5tQeEMWBCk4zYUcCUvzFqvgUe5Py0r9WebDHAxnIFo5HQb0HqYozmCX3Mf5p%2F799cVg0P94IZW%2B3Sh9ccnReqkx1cvTQlEAnU8YlwQqjQ%2FUThJNQxlKolEgCJvmiEipr3tYcAcHE02HTvPgj9t3xsLxI2DjDjLToKODfTZk7i%2BJQUsMdFwvIqIr1cZJinwtxl9DFcsQHWo9VDeBTZLnFuTZRrOmDYIbRJKIIkp7AbtuSMWtluJWG3ailrutgLgLQ%2F1oYuBExwXBia5DvRX5464TDySTprpExaCorFGiQ0lTYxamoGw5Uft84mR3yhNWGsGko%2FqwcDiBupARm7KQbV4%2BUog7GC5BspZt25xKF8egwl6lfA7q5c1ft%2FGhAlKF201bNzsvw%2FWIBuhwBDrjggibFtWHXByYvaTExnWCIVDRtTv%2F5e2%2FE8wfqMNFyaAoWArN39aT7h5GSyYT71qBgG4qBkhxfPRl2l0nKJi4zilUB8SgLPFOdthrC4Oq4Ip6qQW0S5Gpd388e19R4VZSIMTTiLhqmXIgXUqBdZPvauNOVGDbBgEvSgukRxMmp6qGayurEsD5jdmc%2BZx4XCY0XabfdQmMjQRGp%2BU3SU%2FHSLjJIKYmpwWGIrXbLltVqTgirykAWGMWpguoeRqrZBY7ZRZQIS7oYYQJg7QcZBx8uvwgy3B3JAuqupZTBTWAc2gKeAyIKLKZccsjYB02somGDXVTDybu0753eX%2BiJGgjW2nYUHG0bKUuCBZVITil1obKo5O1ImXCLnDQUDioCtRgOb7vQR6E0gUOuJOCVEUHcOBPq4OCpNUtaHUNUrWpzz%2FAoYjSwYlZ8DvLatnWgl193Ila3k6BwAsT7I6mXpbvMlENCriZBNLEnCDgE28QkYJTkLFFBz9WcQapGHUJo4EKOqoEOmZ8zMIYQ1n23D0wVMOtL2ICYcj0YNUIm%2FuoSuC0mvdFKw1mIw3WmeQpO%2BUpRLWwREWYx9JLHmvtzNeH89ub%2B6%2B3V1cXX6UguKM8QaIp%2BURBnZQ1Yp0CiqAtjM0ax0JrTFwra9MA9MCDyf04dt9nURwINtDyYx0EeeZrR3jgYvMW2Gla5qO1HHyczGRB4XfZW18UKraCQwU6ilqGKESBgst%2BsKEGovKs15M%2Fem%2Blo3n0hqRNiDUT2sFZYPA7l2uupAZcVwOujTvRgS7mEPDCdtRHU1NFFA3VKdjWoKNefcYJef%2BNrp%2FCbOU8%2FYVhiRiy2ufrZB%2BhaK29g6SntecAyacSVtYhK1ARf3K67PokqNhEy9aNXUJmoZYtIQTsvJSdP4uALVmMdc%2BplZXnh0ODiIFUDzs58x5uHF2OhQ%2F6V7c3Ulzeg7hMiJ4Tl00DKEKnQGsCagibH0cTNCeFsyuqm3bYQJVL4Ez3fYrr0bs%2BU8WxFZMCWubcyfyXVDIbDT6yZY0J7Rec0YhbRakktxl%2FEzn%2BUHRrMYkZlBz9xqOP7HdqWsDoews2X0vRkAg0QQAZVyQW1O10OPUChoRA7lFa7FFWdL%2BVVAtRUEJFlTyp5SwYKdXWlGrr406yfeg24EVJterR5LUQm%2BB6bVpQp2HOvQbR5uO0wIAjcafMy6KrRbYQXYN8WHQdsKywLhS%2Fg%2FR79bFHMg%2BbAqnaaSppDD%2BwA431vWazQop%2Fh%2B5YiQGUl4OeVREm7pSDoIP771eXA5lbug%2F5z7Jy6p9qApVSKqT%2BiaNeRxMupTpF1VpQPV9pe0BZQ8fuCqmeT5OrhkAFqioOQID9E9O2qG6i4pFUNwB%2BIkXZdoNv4DIZqW5BTfgXbOg60%2FBVItACAZwsxZECtma%2BE3Juiml%2FK7lzG%2B7cRdNHkBmJa%2FqYnf0rRakWolQnTR9B4IUduXw8TR8N3CGy3EJWiFIJJ66hS5QdVoXUlDxZerPamJoGrn2yqQAR9lRsymCtSvtsAayUlw7HRULdC2FTKcpFauXuhXf977JyeU%2Fqkp61rsyaGUInDWcJaPkTToTNEHos3lQjuJ2cpkBFadn5AVJeagUBbiunEWgrl5xmIk8yaQUATt%2FTCFSrnK0Bbjkm3khKGi1gsFCZZhqBWnhmMNToFimJWwvipuE99aYDLQC3bNmivLJsj9da2qgP%2Byr3fyvuomA%2Fmkx%2FjZpIJmABx3MufG%2FIgiA9N2FzcRXAGuJUC9iXwZvi9B%2BSjq42zCrusFyNWgDf8NnTcj7KUAYYuJQwDt0TEgpUi0Mm0RaVIKOVU0%2FPvw3ub68vvj58u5Taxc4K4%2FLnMPQoAXKnwACQOHXraNJTpbuU7lK6y6Nzl5001YFsoiFsByF76rTfONaGPWssug12YagfTY6orlCccmbbgIg%2FcoPF1Hlda8xR1ZNbdktvhg7uEHldgc6LSg9D9D1uRxhUSgMVzbCZ40638BEJZiMwiYpKx%2BagA8GaXy57jotist73pRwU2T790NlI3LoK5ZdENcbWyil6SWsbuXPf2c5dzzocZTUtQMcjalvlWUF1URt3%2FWhS%2BHRDR%2BXu64YGNYfef0HF0Xsxw0SdE6IbBpC%2FL4snWg6%2Bjaqq1g0o5UZ2tGk9%2Fiauql03FaBySHa0aTv6Om43ZEJ15Wnr1nT6X0XJ1vq7QXIxZpGSIwvgyDaaHlUrdiAZIlm4o3syVM7RlZJdXcmuNu5ERQIvSrPLerscAQc2LVTJA7eXgB2MKhzSgocqsS4zjmlNygbjKH1VFUYWrvZeN22g91eMUeqvtmC03YFJjCoxMnB8woKK86OzKKPt5OX8yZMHUXaIiq2iIhIcPbhI74Y9p6sC0rxHLBj67iJxjnk13I8W0lugXuqph84ViVaO81WQRSqKNQC9wtN2QVJS3ZWkSvV8LlTMe4rzwoLmhSlKaNePJnPY0HSUoGdoKtQjXHYJ6gICXKNkQzMAWU9qqu0GXyeoHDFDg%2FokZ2eT5FSl9QN%2BpLIkhi3oXXTtBZ2CKYwryKa9rYWl%2BrDb5SPLQdiF6UpHkxQtmcABQCCZgGQCkgmIZQKrFmjbfIKwtHC9nBae9YGRssEO%2B79QcpY%2FXswwy3RBzTqs5auohM2No0keNwnuAGyTQCdgyw4wnUCgowrZOFSyA4wYAPJkoBoAQ3aAEQgDxXE3k9hAB5jKCk7J1wTwtS5a24I%2BWVhhsy4727ZXbuq3a8yidltxFwS7cTRp8SbVcF4oblxY8kL5enZZ9NUlMCYqD8ikOuCXgon3nKKSlX3JTJPusIkbp2CwsaDDOd6w4bvicNkEGskjdsojCIVapAAOpQvdh%2F378fof9dvDlxfns3plPn%2F7692wh0gt5rO07%2FsxFinOa0PDRmOWyT98gCfe2Js704u3qxy25XzERilofAT917%2FXP3yPPpwpmppdeP%2By%2FuP3r%2Buf7riL5794JCwlF1%2FcMHoaOVMUkn5OH6hb6ee350UfXtc%2BFJ9WKeEE3tIfpsPh%2FPzQv7m5GDqz3zem%2Bmnk%2F31p9LLcb75UxyzcdGNyXzRsGyeIz6ZO6P5iudeA0E%2B%2FeufF24OVkqRlyUtZI2Gz0H4p%2BZXSr71NovKTqJbPZVmdeJU9KfmdS0%2BKp%2BPqN2o%2BQ8tZ0MrZ2f%2BWZykf0auIVp6k%2Bt6apVibr1tM1GMq%2BAFTYdPyGXrzORtmxil6xfrSX%2FINNO6tVn05R4y0HdCMwh%2FMiIoa0OfZufr%2B4z89a%2Fp0%2Funxy4%2FrH6MfwIAKNqOZ3cvZPH2zxaswvfoWw9vcKtKyUQQdZ2Y9RVtFQvNGkWqFkh2sUVz1da16UHc2EZxu5Vy%2B1uu3vkHctBAO2CCCr11OhOnCyTSwiWIHVdSYzobey9XgrxvVurjqD38MesP%2FUsBxC7aJDe1bZks5Z6Rq3p4aZLNF7ZRD6mVrCd5n7cZY9gw1fxaFpRdyk9EUUqWFdGirQEYrzCWfG87r2m3pjq%2F6lc3sLNTCK1e%2BWfELhBi5b%2FC%2FJC%2FR1HyDK0MA%2Fapvvjet2T2Y76rdR741Sa8wcbynp4C1dbHgSJRd7J48glicOoJJBCzk3zv728vr0%2FPyr%2FG7K2385VX5CegVwNJ58yreIpaO1r3KfJRmkhB6kqaWZHePXGfmzUf3E3d%2Bks86IVp24YMbvXBi%2Frc6KOzqxJB7imX3Z4pi5z2g2kxcEe%2FKTKQrKxiVTInoaO5mUZ0sP5c23BX0iL7lSd1tC8DFsXPG1WoXembq69OUCNuGWh3PxtYTTs3vHgnJmrLWn3HmtkcJnnJlKrMfdW7TejgYNlNokF6g0%2BKcpgC5oAGREQtRR0SmoOvsjNcgKnF2YLrrcAz1JMcxFIvulmOYZasOiovZA0WbdbUQcTEyMlDXqOvKlgcJNunl8qA97E43LZIDFhfB1y6n1u9pKyl2UDuywDvzilBW%2By5M7htD%2Fr5uZGvFbBR7G11ubm3hEE3Z2m4MhAsn0ZZdbFrbVJ001S1PEmxvy6mch2JvreO0t6ScJXkwfLezIe3I2hZyOQQKdzvPNOpSnFC2WNsWhhWrTuzMsup6Pu5D7IZEtqfaW54k2LJmwt4BmtZsORydbT2M1CHBYypqSCfG6%2BCbSYn%2F%2FiK8Ml7nr%2FrIPZiQBs7INgxpvBlW1SIneS5LrCZcdi1sr2g5G68qglI%2F0QZ8E4VGBzuUM3uVtZlJhnY3Xt9SC1IkUQsPQdt4I6uFWrXN1VE2vnZs3zbyskgvLa4CI%2FVvX%2B%2BU2Zgf%2Fwm9%2B9GV96R8vjp%2FuP2oLt8D6%2FdbwBAruLBsR04widcLya%2FuioXUi%2Ba9XlhJ5lYNrikp6m69ZPNlO%2BFR6y2YKM6ZrZe1fHqSFU21pspKvjJfbxom1LTND%2BpsxdiF5Jb0dN%2FKFyt%2BgaaV%2F7tcYl8uXs7N22%2BfRj%2FJ44eL26%2F94L%2F9HS%2BxlWOx7ZxSc6ZYam3HktPMaWG9auZuVZwso2vr2tORS0%2FEOrOsQt6ZUtik4pUduuVJneWdUTP3D5mWue3N8l8wDLV6pTVYRX97s%2BDvp%2BWP78758vvvcN7%2F7Kr7WUW9Mj9TbK3NMirRxx1LoRo2uwVL%2BEQsImLmTXkWnKqfYbD5OV2toCzv8o2R2jtYEWV9YBfUjU9hahUncaPo6foiI3lOR0xjh5sgHVv%2Ftk%2FHotvqma2odva%2FwsxW9DPNIKuf2k0L5gxqRybv7UF5S2%2FqZ7pGiy%2FR9XrSzTzH1FL5UOhyKmtDO6FpRf9CNLu5fyl4l06KozZ2iessLU3AkrHzk8hSG64Jqm95UHdC8M3413vzn8%2Bfv3xwZp9%2FXP%2F%2B%2FvLR2d%2F%2BoVCTbLbZPxT3%2Bo1Usxa0BwgBt9K5hNAeWlC2tObERzG3PKq7Sfvln%2F9cj925r17TxdU%2Ffu%2F63WC0r0mrmfbapCUZNWnK1nWzRHW2FmR1PHGx3GSPhrZHCsVWhm41m7fFjWXxOYIn7W4Z9ZqlLWwxjfrsd23SaiSfmr5eUrGbSatj0xu1vVpbi3Yza3uE0C2P6kwV1QsrxO6WGYPLYl%2F9AZT1VbFd5RdFgLEJvLCMsqME3p6mKrmZoZPCM%2FA9U8wtT%2BpMNrGLOuIWib%2FkH%2Bp%2BgZg5aVPMcjmI%2FgabFvLBlJSsomSr8Gv%2BCd3EZKCROJiWCWJx6gYmmrcHQpKcwXGAzvoQ6nhy8emCL1G3x6drsajtrgPLjto2llHzSRBaAV80edfss0INKUFKJXVdB9VM6JWr3yx%2Fe88wNt6vKuqm%2B8W4jXKhxaG4DWNvbgObmga%2BdrlE4pBsfGeD2lWvivyML%2BRBibPxiF7QggpZLC3ThhAbDLy4KWzLgW%2FTuCPH0SNWXmQsxoNqtGnc%2BJyuNhxqMSORpu1KKx2BprT8AtF2sEEXUTPSke%2Bwj9N3AAUfh%2BQ8OhvVbpxHoQatC%2BfBP%2Fpe1CH67XbfWUyuvVE01hf%2FBw%3D%3D%3C%2Fdiagram%3E%3Cdiagram%20id%3D%22z09O4pCKp2IyFoq3Wv_x%22%20name%3D%22Page-4%22%3EddHBEoIgEADQr%2BGOMJWdzfLSyUNnRjZhBl0HabS%2BPh0wY6wTy9uFZRbCs2a8WNGpK0owhFE5En4ijCUsTaZllqeX%2FfHgobZahqIVSv2CgDToQ0voo0KHaJzuYqywbaFykQlrcYjL7mjirp2oYQNlJcxWb1o65TXd0dUL0LVaOic0ZBqxFAfolZA4fBHPCc8sovNRM2Zg5uEtc%2FHnzn%2Byn4dZaN2PA1Ow3j1toh%2Fi%2BRs%3D%3C%2Fdiagram%3E%3C%2Fmxfile%3E]]></a:t>
            </a:r>
          </a:p>
        </p:txBody>
      </p:sp>
      <p:sp>
        <p:nvSpPr>
          <p:cNvPr name="TextBox 9" id="9"/>
          <p:cNvSpPr txBox="true"/>
          <p:nvPr/>
        </p:nvSpPr>
        <p:spPr>
          <a:xfrm rot="0">
            <a:off x="6817095" y="8331469"/>
            <a:ext cx="3043609" cy="926831"/>
          </a:xfrm>
          <a:prstGeom prst="rect">
            <a:avLst/>
          </a:prstGeom>
        </p:spPr>
        <p:txBody>
          <a:bodyPr anchor="t" rtlCol="false" tIns="0" lIns="0" bIns="0" rIns="0">
            <a:spAutoFit/>
          </a:bodyPr>
          <a:lstStyle/>
          <a:p>
            <a:pPr algn="ctr">
              <a:lnSpc>
                <a:spcPts val="7622"/>
              </a:lnSpc>
              <a:spcBef>
                <a:spcPct val="0"/>
              </a:spcBef>
            </a:pPr>
            <a:r>
              <a:rPr lang="en-US" b="true" sz="5081" spc="116">
                <a:solidFill>
                  <a:srgbClr val="FFFFFF"/>
                </a:solidFill>
                <a:latin typeface="Canva Sans Bold"/>
                <a:ea typeface="Canva Sans Bold"/>
                <a:cs typeface="Canva Sans Bold"/>
                <a:sym typeface="Canva Sans Bold"/>
              </a:rPr>
              <a:t>Link UML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114975"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364750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565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787766" y="3541315"/>
            <a:ext cx="15900409" cy="4059161"/>
          </a:xfrm>
          <a:prstGeom prst="rect">
            <a:avLst/>
          </a:prstGeom>
        </p:spPr>
        <p:txBody>
          <a:bodyPr anchor="t" rtlCol="false" tIns="0" lIns="0" bIns="0" rIns="0">
            <a:spAutoFit/>
          </a:bodyPr>
          <a:lstStyle/>
          <a:p>
            <a:pPr algn="ctr">
              <a:lnSpc>
                <a:spcPts val="16440"/>
              </a:lnSpc>
            </a:pPr>
            <a:r>
              <a:rPr lang="en-US" b="true" sz="10960" spc="252">
                <a:solidFill>
                  <a:srgbClr val="FFFFFF"/>
                </a:solidFill>
                <a:latin typeface="Canva Sans Bold"/>
                <a:ea typeface="Canva Sans Bold"/>
                <a:cs typeface="Canva Sans Bold"/>
                <a:sym typeface="Canva Sans Bold"/>
              </a:rPr>
              <a:t>THIẾT KẾ CƠ SỞ </a:t>
            </a:r>
          </a:p>
          <a:p>
            <a:pPr algn="ctr">
              <a:lnSpc>
                <a:spcPts val="16440"/>
              </a:lnSpc>
              <a:spcBef>
                <a:spcPct val="0"/>
              </a:spcBef>
            </a:pPr>
            <a:r>
              <a:rPr lang="en-US" b="true" sz="10960" spc="252">
                <a:solidFill>
                  <a:srgbClr val="FFFFFF"/>
                </a:solidFill>
                <a:latin typeface="Canva Sans Bold"/>
                <a:ea typeface="Canva Sans Bold"/>
                <a:cs typeface="Canva Sans Bold"/>
                <a:sym typeface="Canva Sans Bold"/>
              </a:rPr>
              <a:t>DỮ LIỆU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6552" y="-533800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461157" y="808418"/>
            <a:ext cx="2213848" cy="766281"/>
            <a:chOff x="0" y="0"/>
            <a:chExt cx="583071" cy="201819"/>
          </a:xfrm>
        </p:grpSpPr>
        <p:sp>
          <p:nvSpPr>
            <p:cNvPr name="Freeform 7" id="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8" id="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9" id="9"/>
          <p:cNvGrpSpPr/>
          <p:nvPr/>
        </p:nvGrpSpPr>
        <p:grpSpPr>
          <a:xfrm rot="0">
            <a:off x="13647500" y="808418"/>
            <a:ext cx="2213848" cy="766281"/>
            <a:chOff x="0" y="0"/>
            <a:chExt cx="583071" cy="201819"/>
          </a:xfrm>
        </p:grpSpPr>
        <p:sp>
          <p:nvSpPr>
            <p:cNvPr name="Freeform 10" id="1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1" id="1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2" id="12"/>
          <p:cNvGrpSpPr/>
          <p:nvPr/>
        </p:nvGrpSpPr>
        <p:grpSpPr>
          <a:xfrm rot="0">
            <a:off x="11256502" y="808418"/>
            <a:ext cx="2213848" cy="766281"/>
            <a:chOff x="0" y="0"/>
            <a:chExt cx="583071" cy="201819"/>
          </a:xfrm>
        </p:grpSpPr>
        <p:sp>
          <p:nvSpPr>
            <p:cNvPr name="Freeform 13" id="1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4" id="1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5" id="15"/>
          <p:cNvGrpSpPr/>
          <p:nvPr/>
        </p:nvGrpSpPr>
        <p:grpSpPr>
          <a:xfrm rot="0">
            <a:off x="15948247" y="808418"/>
            <a:ext cx="2213848" cy="766281"/>
            <a:chOff x="0" y="0"/>
            <a:chExt cx="583071" cy="201819"/>
          </a:xfrm>
        </p:grpSpPr>
        <p:sp>
          <p:nvSpPr>
            <p:cNvPr name="Freeform 16" id="1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7" id="1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8" id="18"/>
          <p:cNvGrpSpPr/>
          <p:nvPr/>
        </p:nvGrpSpPr>
        <p:grpSpPr>
          <a:xfrm rot="0">
            <a:off x="8865505" y="808418"/>
            <a:ext cx="2213848" cy="766281"/>
            <a:chOff x="0" y="0"/>
            <a:chExt cx="583071" cy="201819"/>
          </a:xfrm>
        </p:grpSpPr>
        <p:sp>
          <p:nvSpPr>
            <p:cNvPr name="Freeform 19" id="1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0" id="2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1" id="21"/>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2" id="22"/>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3" id="23"/>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4" id="24"/>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5" id="25"/>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6" id="26"/>
          <p:cNvSpPr txBox="true"/>
          <p:nvPr/>
        </p:nvSpPr>
        <p:spPr>
          <a:xfrm rot="0">
            <a:off x="203597" y="1591901"/>
            <a:ext cx="8661908" cy="876624"/>
          </a:xfrm>
          <a:prstGeom prst="rect">
            <a:avLst/>
          </a:prstGeom>
        </p:spPr>
        <p:txBody>
          <a:bodyPr anchor="t" rtlCol="false" tIns="0" lIns="0" bIns="0" rIns="0">
            <a:spAutoFit/>
          </a:bodyPr>
          <a:lstStyle/>
          <a:p>
            <a:pPr algn="ctr">
              <a:lnSpc>
                <a:spcPts val="7363"/>
              </a:lnSpc>
              <a:spcBef>
                <a:spcPct val="0"/>
              </a:spcBef>
            </a:pPr>
            <a:r>
              <a:rPr lang="en-US" b="true" sz="4909" spc="112">
                <a:solidFill>
                  <a:srgbClr val="7AFFFF"/>
                </a:solidFill>
                <a:latin typeface="Canva Sans Bold"/>
                <a:ea typeface="Canva Sans Bold"/>
                <a:cs typeface="Canva Sans Bold"/>
                <a:sym typeface="Canva Sans Bold"/>
              </a:rPr>
              <a:t>1. Thiết kế cơ sở dữ liệu</a:t>
            </a:r>
          </a:p>
        </p:txBody>
      </p:sp>
      <p:sp>
        <p:nvSpPr>
          <p:cNvPr name="TextBox 27" id="27"/>
          <p:cNvSpPr txBox="true"/>
          <p:nvPr/>
        </p:nvSpPr>
        <p:spPr>
          <a:xfrm rot="0">
            <a:off x="203597" y="2687600"/>
            <a:ext cx="17703551" cy="653437"/>
          </a:xfrm>
          <a:prstGeom prst="rect">
            <a:avLst/>
          </a:prstGeom>
        </p:spPr>
        <p:txBody>
          <a:bodyPr anchor="t" rtlCol="false" tIns="0" lIns="0" bIns="0" rIns="0">
            <a:spAutoFit/>
          </a:bodyPr>
          <a:lstStyle/>
          <a:p>
            <a:pPr algn="ctr">
              <a:lnSpc>
                <a:spcPts val="5493"/>
              </a:lnSpc>
              <a:spcBef>
                <a:spcPct val="0"/>
              </a:spcBef>
            </a:pPr>
            <a:r>
              <a:rPr lang="en-US" sz="3662" spc="84">
                <a:solidFill>
                  <a:srgbClr val="FFFFFF"/>
                </a:solidFill>
                <a:latin typeface="Canva Sans"/>
                <a:ea typeface="Canva Sans"/>
                <a:cs typeface="Canva Sans"/>
                <a:sym typeface="Canva Sans"/>
              </a:rPr>
              <a:t>Mỗi lớp thực thể đề xuất thành một bảng tương ứng trong cơ sở dữ liệu:</a:t>
            </a:r>
          </a:p>
        </p:txBody>
      </p:sp>
      <p:sp>
        <p:nvSpPr>
          <p:cNvPr name="TextBox 28" id="28"/>
          <p:cNvSpPr txBox="true"/>
          <p:nvPr/>
        </p:nvSpPr>
        <p:spPr>
          <a:xfrm rot="0">
            <a:off x="1346061" y="3822215"/>
            <a:ext cx="15407720" cy="5518303"/>
          </a:xfrm>
          <a:prstGeom prst="rect">
            <a:avLst/>
          </a:prstGeom>
        </p:spPr>
        <p:txBody>
          <a:bodyPr anchor="t" rtlCol="false" tIns="0" lIns="0" bIns="0" rIns="0">
            <a:spAutoFit/>
          </a:bodyPr>
          <a:lstStyle/>
          <a:p>
            <a:pPr algn="l">
              <a:lnSpc>
                <a:spcPts val="5493"/>
              </a:lnSpc>
            </a:pPr>
            <a:r>
              <a:rPr lang="en-US" sz="3662" spc="84">
                <a:solidFill>
                  <a:srgbClr val="FFFFFF"/>
                </a:solidFill>
                <a:latin typeface="Canva Sans"/>
                <a:ea typeface="Canva Sans"/>
                <a:cs typeface="Canva Sans"/>
                <a:sym typeface="Canva Sans"/>
              </a:rPr>
              <a:t>Lớp User -&gt; bảng tblUser: Quản lý thông tin người dùng.</a:t>
            </a:r>
          </a:p>
          <a:p>
            <a:pPr algn="l">
              <a:lnSpc>
                <a:spcPts val="5493"/>
              </a:lnSpc>
            </a:pPr>
            <a:r>
              <a:rPr lang="en-US" sz="3662" spc="84">
                <a:solidFill>
                  <a:srgbClr val="FFFFFF"/>
                </a:solidFill>
                <a:latin typeface="Canva Sans"/>
                <a:ea typeface="Canva Sans"/>
                <a:cs typeface="Canva Sans"/>
                <a:sym typeface="Canva Sans"/>
              </a:rPr>
              <a:t>Lớp Barber -&gt; bảng tblBarber: Quản lý thông tin nhà tạo mẫu tóc.</a:t>
            </a:r>
          </a:p>
          <a:p>
            <a:pPr algn="l">
              <a:lnSpc>
                <a:spcPts val="5493"/>
              </a:lnSpc>
            </a:pPr>
            <a:r>
              <a:rPr lang="en-US" sz="3662" spc="84">
                <a:solidFill>
                  <a:srgbClr val="FFFFFF"/>
                </a:solidFill>
                <a:latin typeface="Canva Sans"/>
                <a:ea typeface="Canva Sans"/>
                <a:cs typeface="Canva Sans"/>
                <a:sym typeface="Canva Sans"/>
              </a:rPr>
              <a:t>Lớp Appointment -&gt; bảng tblAppointment: Quản lý lịch hẹn.</a:t>
            </a:r>
          </a:p>
          <a:p>
            <a:pPr algn="l">
              <a:lnSpc>
                <a:spcPts val="5493"/>
              </a:lnSpc>
            </a:pPr>
            <a:r>
              <a:rPr lang="en-US" sz="3662" spc="84">
                <a:solidFill>
                  <a:srgbClr val="FFFFFF"/>
                </a:solidFill>
                <a:latin typeface="Canva Sans"/>
                <a:ea typeface="Canva Sans"/>
                <a:cs typeface="Canva Sans"/>
                <a:sym typeface="Canva Sans"/>
              </a:rPr>
              <a:t>Lớp Service -&gt; bảng tblService: Quản lý các dịch vụ.</a:t>
            </a:r>
          </a:p>
          <a:p>
            <a:pPr algn="l">
              <a:lnSpc>
                <a:spcPts val="5493"/>
              </a:lnSpc>
            </a:pPr>
            <a:r>
              <a:rPr lang="en-US" sz="3662" spc="84">
                <a:solidFill>
                  <a:srgbClr val="FFFFFF"/>
                </a:solidFill>
                <a:latin typeface="Canva Sans"/>
                <a:ea typeface="Canva Sans"/>
                <a:cs typeface="Canva Sans"/>
                <a:sym typeface="Canva Sans"/>
              </a:rPr>
              <a:t>Lớp Message -&gt; bảng tblMessage: Quản lý tin nhắn.</a:t>
            </a:r>
          </a:p>
          <a:p>
            <a:pPr algn="l">
              <a:lnSpc>
                <a:spcPts val="5493"/>
              </a:lnSpc>
            </a:pPr>
            <a:r>
              <a:rPr lang="en-US" sz="3662" spc="84">
                <a:solidFill>
                  <a:srgbClr val="FFFFFF"/>
                </a:solidFill>
                <a:latin typeface="Canva Sans"/>
                <a:ea typeface="Canva Sans"/>
                <a:cs typeface="Canva Sans"/>
                <a:sym typeface="Canva Sans"/>
              </a:rPr>
              <a:t>Lớp Payment -&gt; bảng tblPayment: Quản lý thanh toán.</a:t>
            </a:r>
          </a:p>
          <a:p>
            <a:pPr algn="l">
              <a:lnSpc>
                <a:spcPts val="5493"/>
              </a:lnSpc>
            </a:pPr>
            <a:r>
              <a:rPr lang="en-US" sz="3662" spc="84">
                <a:solidFill>
                  <a:srgbClr val="FFFFFF"/>
                </a:solidFill>
                <a:latin typeface="Canva Sans"/>
                <a:ea typeface="Canva Sans"/>
                <a:cs typeface="Canva Sans"/>
                <a:sym typeface="Canva Sans"/>
              </a:rPr>
              <a:t>Lớp Notification -&gt; bảng tblNotification: Quản lý thông báo.</a:t>
            </a:r>
          </a:p>
          <a:p>
            <a:pPr algn="ctr">
              <a:lnSpc>
                <a:spcPts val="5493"/>
              </a:lnSpc>
            </a:pPr>
          </a:p>
        </p:txBody>
      </p:sp>
    </p:spTree>
  </p:cSld>
  <p:clrMapOvr>
    <a:masterClrMapping/>
  </p:clrMapOvr>
  <p:transition spd="med">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6552" y="-533800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461157" y="808418"/>
            <a:ext cx="2213848" cy="766281"/>
            <a:chOff x="0" y="0"/>
            <a:chExt cx="583071" cy="201819"/>
          </a:xfrm>
        </p:grpSpPr>
        <p:sp>
          <p:nvSpPr>
            <p:cNvPr name="Freeform 7" id="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8" id="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9" id="9"/>
          <p:cNvGrpSpPr/>
          <p:nvPr/>
        </p:nvGrpSpPr>
        <p:grpSpPr>
          <a:xfrm rot="0">
            <a:off x="13647500" y="808418"/>
            <a:ext cx="2213848" cy="766281"/>
            <a:chOff x="0" y="0"/>
            <a:chExt cx="583071" cy="201819"/>
          </a:xfrm>
        </p:grpSpPr>
        <p:sp>
          <p:nvSpPr>
            <p:cNvPr name="Freeform 10" id="1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1" id="1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2" id="12"/>
          <p:cNvGrpSpPr/>
          <p:nvPr/>
        </p:nvGrpSpPr>
        <p:grpSpPr>
          <a:xfrm rot="0">
            <a:off x="11256502" y="808418"/>
            <a:ext cx="2213848" cy="766281"/>
            <a:chOff x="0" y="0"/>
            <a:chExt cx="583071" cy="201819"/>
          </a:xfrm>
        </p:grpSpPr>
        <p:sp>
          <p:nvSpPr>
            <p:cNvPr name="Freeform 13" id="1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4" id="1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5" id="15"/>
          <p:cNvGrpSpPr/>
          <p:nvPr/>
        </p:nvGrpSpPr>
        <p:grpSpPr>
          <a:xfrm rot="0">
            <a:off x="15948247" y="808418"/>
            <a:ext cx="2213848" cy="766281"/>
            <a:chOff x="0" y="0"/>
            <a:chExt cx="583071" cy="201819"/>
          </a:xfrm>
        </p:grpSpPr>
        <p:sp>
          <p:nvSpPr>
            <p:cNvPr name="Freeform 16" id="1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7" id="1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8" id="18"/>
          <p:cNvGrpSpPr/>
          <p:nvPr/>
        </p:nvGrpSpPr>
        <p:grpSpPr>
          <a:xfrm rot="0">
            <a:off x="8865505" y="808418"/>
            <a:ext cx="2213848" cy="766281"/>
            <a:chOff x="0" y="0"/>
            <a:chExt cx="583071" cy="201819"/>
          </a:xfrm>
        </p:grpSpPr>
        <p:sp>
          <p:nvSpPr>
            <p:cNvPr name="Freeform 19" id="1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0" id="2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1" id="21"/>
          <p:cNvSpPr/>
          <p:nvPr/>
        </p:nvSpPr>
        <p:spPr>
          <a:xfrm flipH="false" flipV="false" rot="0">
            <a:off x="7281547" y="1710209"/>
            <a:ext cx="10880549" cy="8576791"/>
          </a:xfrm>
          <a:custGeom>
            <a:avLst/>
            <a:gdLst/>
            <a:ahLst/>
            <a:cxnLst/>
            <a:rect r="r" b="b" t="t" l="l"/>
            <a:pathLst>
              <a:path h="8576791" w="10880549">
                <a:moveTo>
                  <a:pt x="0" y="0"/>
                </a:moveTo>
                <a:lnTo>
                  <a:pt x="10880548" y="0"/>
                </a:lnTo>
                <a:lnTo>
                  <a:pt x="10880548" y="8576791"/>
                </a:lnTo>
                <a:lnTo>
                  <a:pt x="0" y="8576791"/>
                </a:lnTo>
                <a:lnTo>
                  <a:pt x="0" y="0"/>
                </a:lnTo>
                <a:close/>
              </a:path>
            </a:pathLst>
          </a:custGeom>
          <a:blipFill>
            <a:blip r:embed="rId7"/>
            <a:stretch>
              <a:fillRect l="0" t="-1329" r="0" b="0"/>
            </a:stretch>
          </a:blipFill>
        </p:spPr>
      </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269823" y="3784115"/>
            <a:ext cx="5836271" cy="1806936"/>
          </a:xfrm>
          <a:prstGeom prst="rect">
            <a:avLst/>
          </a:prstGeom>
        </p:spPr>
        <p:txBody>
          <a:bodyPr anchor="t" rtlCol="false" tIns="0" lIns="0" bIns="0" rIns="0">
            <a:spAutoFit/>
          </a:bodyPr>
          <a:lstStyle/>
          <a:p>
            <a:pPr algn="ctr">
              <a:lnSpc>
                <a:spcPts val="7363"/>
              </a:lnSpc>
              <a:spcBef>
                <a:spcPct val="0"/>
              </a:spcBef>
            </a:pPr>
            <a:r>
              <a:rPr lang="en-US" b="true" sz="4909" spc="112">
                <a:solidFill>
                  <a:srgbClr val="7AFFFF"/>
                </a:solidFill>
                <a:latin typeface="Canva Sans Bold"/>
                <a:ea typeface="Canva Sans Bold"/>
                <a:cs typeface="Canva Sans Bold"/>
                <a:sym typeface="Canva Sans Bold"/>
              </a:rPr>
              <a:t>1. Thiết kế cơ sở dữ liệu</a:t>
            </a:r>
          </a:p>
        </p:txBody>
      </p:sp>
    </p:spTree>
  </p:cSld>
  <p:clrMapOvr>
    <a:masterClrMapping/>
  </p:clrMapOvr>
  <p:transition spd="med">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6552" y="-533800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461157" y="808418"/>
            <a:ext cx="2213848" cy="766281"/>
            <a:chOff x="0" y="0"/>
            <a:chExt cx="583071" cy="201819"/>
          </a:xfrm>
        </p:grpSpPr>
        <p:sp>
          <p:nvSpPr>
            <p:cNvPr name="Freeform 7" id="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8" id="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9" id="9"/>
          <p:cNvGrpSpPr/>
          <p:nvPr/>
        </p:nvGrpSpPr>
        <p:grpSpPr>
          <a:xfrm rot="0">
            <a:off x="13647500" y="808418"/>
            <a:ext cx="2213848" cy="766281"/>
            <a:chOff x="0" y="0"/>
            <a:chExt cx="583071" cy="201819"/>
          </a:xfrm>
        </p:grpSpPr>
        <p:sp>
          <p:nvSpPr>
            <p:cNvPr name="Freeform 10" id="1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1" id="1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2" id="12"/>
          <p:cNvGrpSpPr/>
          <p:nvPr/>
        </p:nvGrpSpPr>
        <p:grpSpPr>
          <a:xfrm rot="0">
            <a:off x="11256502" y="808418"/>
            <a:ext cx="2213848" cy="766281"/>
            <a:chOff x="0" y="0"/>
            <a:chExt cx="583071" cy="201819"/>
          </a:xfrm>
        </p:grpSpPr>
        <p:sp>
          <p:nvSpPr>
            <p:cNvPr name="Freeform 13" id="1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4" id="1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5" id="15"/>
          <p:cNvGrpSpPr/>
          <p:nvPr/>
        </p:nvGrpSpPr>
        <p:grpSpPr>
          <a:xfrm rot="0">
            <a:off x="15948247" y="808418"/>
            <a:ext cx="2213848" cy="766281"/>
            <a:chOff x="0" y="0"/>
            <a:chExt cx="583071" cy="201819"/>
          </a:xfrm>
        </p:grpSpPr>
        <p:sp>
          <p:nvSpPr>
            <p:cNvPr name="Freeform 16" id="1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7" id="1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8" id="18"/>
          <p:cNvGrpSpPr/>
          <p:nvPr/>
        </p:nvGrpSpPr>
        <p:grpSpPr>
          <a:xfrm rot="0">
            <a:off x="8865505" y="808418"/>
            <a:ext cx="2213848" cy="766281"/>
            <a:chOff x="0" y="0"/>
            <a:chExt cx="583071" cy="201819"/>
          </a:xfrm>
        </p:grpSpPr>
        <p:sp>
          <p:nvSpPr>
            <p:cNvPr name="Freeform 19" id="1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0" id="2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1" id="21"/>
          <p:cNvSpPr/>
          <p:nvPr/>
        </p:nvSpPr>
        <p:spPr>
          <a:xfrm flipH="false" flipV="false" rot="0">
            <a:off x="-66655" y="3517168"/>
            <a:ext cx="18421310" cy="6769832"/>
          </a:xfrm>
          <a:custGeom>
            <a:avLst/>
            <a:gdLst/>
            <a:ahLst/>
            <a:cxnLst/>
            <a:rect r="r" b="b" t="t" l="l"/>
            <a:pathLst>
              <a:path h="6769832" w="18421310">
                <a:moveTo>
                  <a:pt x="0" y="0"/>
                </a:moveTo>
                <a:lnTo>
                  <a:pt x="18421310" y="0"/>
                </a:lnTo>
                <a:lnTo>
                  <a:pt x="18421310" y="6769832"/>
                </a:lnTo>
                <a:lnTo>
                  <a:pt x="0" y="6769832"/>
                </a:lnTo>
                <a:lnTo>
                  <a:pt x="0" y="0"/>
                </a:lnTo>
                <a:close/>
              </a:path>
            </a:pathLst>
          </a:custGeom>
          <a:blipFill>
            <a:blip r:embed="rId7"/>
            <a:stretch>
              <a:fillRect l="0" t="0" r="0" b="0"/>
            </a:stretch>
          </a:blipFill>
        </p:spPr>
      </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130764" y="2251726"/>
            <a:ext cx="16026471" cy="876624"/>
          </a:xfrm>
          <a:prstGeom prst="rect">
            <a:avLst/>
          </a:prstGeom>
        </p:spPr>
        <p:txBody>
          <a:bodyPr anchor="t" rtlCol="false" tIns="0" lIns="0" bIns="0" rIns="0">
            <a:spAutoFit/>
          </a:bodyPr>
          <a:lstStyle/>
          <a:p>
            <a:pPr algn="ctr">
              <a:lnSpc>
                <a:spcPts val="7363"/>
              </a:lnSpc>
              <a:spcBef>
                <a:spcPct val="0"/>
              </a:spcBef>
            </a:pPr>
            <a:r>
              <a:rPr lang="en-US" b="true" sz="4909" spc="112">
                <a:solidFill>
                  <a:srgbClr val="7AFFFF"/>
                </a:solidFill>
                <a:latin typeface="Canva Sans Bold"/>
                <a:ea typeface="Canva Sans Bold"/>
                <a:cs typeface="Canva Sans Bold"/>
                <a:sym typeface="Canva Sans Bold"/>
              </a:rPr>
              <a:t>2.  Sơ đồ lớp theo mô hình MVC với thực thể bean</a:t>
            </a:r>
          </a:p>
        </p:txBody>
      </p:sp>
    </p:spTree>
  </p:cSld>
  <p:clrMapOvr>
    <a:masterClrMapping/>
  </p:clrMapOvr>
  <p:transition spd="med">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grpSp>
        <p:nvGrpSpPr>
          <p:cNvPr name="Group 2" id="2"/>
          <p:cNvGrpSpPr/>
          <p:nvPr/>
        </p:nvGrpSpPr>
        <p:grpSpPr>
          <a:xfrm rot="0">
            <a:off x="-6725551" y="-4258119"/>
            <a:ext cx="28095497" cy="16330877"/>
            <a:chOff x="0" y="0"/>
            <a:chExt cx="37460663" cy="21774503"/>
          </a:xfrm>
        </p:grpSpPr>
        <p:sp>
          <p:nvSpPr>
            <p:cNvPr name="Freeform 3" id="3"/>
            <p:cNvSpPr/>
            <p:nvPr/>
          </p:nvSpPr>
          <p:spPr>
            <a:xfrm flipH="false" flipV="true" rot="0">
              <a:off x="4818603" y="12229836"/>
              <a:ext cx="14563201" cy="8976228"/>
            </a:xfrm>
            <a:custGeom>
              <a:avLst/>
              <a:gdLst/>
              <a:ahLst/>
              <a:cxnLst/>
              <a:rect r="r" b="b" t="t" l="l"/>
              <a:pathLst>
                <a:path h="8976228" w="14563201">
                  <a:moveTo>
                    <a:pt x="0" y="8976227"/>
                  </a:moveTo>
                  <a:lnTo>
                    <a:pt x="14563202" y="8976227"/>
                  </a:lnTo>
                  <a:lnTo>
                    <a:pt x="14563202" y="0"/>
                  </a:lnTo>
                  <a:lnTo>
                    <a:pt x="0" y="0"/>
                  </a:lnTo>
                  <a:lnTo>
                    <a:pt x="0" y="897622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2897462" y="6412664"/>
              <a:ext cx="14563201" cy="8976228"/>
            </a:xfrm>
            <a:custGeom>
              <a:avLst/>
              <a:gdLst/>
              <a:ahLst/>
              <a:cxnLst/>
              <a:rect r="r" b="b" t="t" l="l"/>
              <a:pathLst>
                <a:path h="8976228" w="14563201">
                  <a:moveTo>
                    <a:pt x="14563201" y="0"/>
                  </a:moveTo>
                  <a:lnTo>
                    <a:pt x="0" y="0"/>
                  </a:lnTo>
                  <a:lnTo>
                    <a:pt x="0" y="8976228"/>
                  </a:lnTo>
                  <a:lnTo>
                    <a:pt x="14563201" y="8976228"/>
                  </a:lnTo>
                  <a:lnTo>
                    <a:pt x="145632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971172" y="6163398"/>
              <a:ext cx="13639933" cy="17582277"/>
            </a:xfrm>
            <a:custGeom>
              <a:avLst/>
              <a:gdLst/>
              <a:ahLst/>
              <a:cxnLst/>
              <a:rect r="r" b="b" t="t" l="l"/>
              <a:pathLst>
                <a:path h="17582277" w="13639933">
                  <a:moveTo>
                    <a:pt x="0" y="0"/>
                  </a:moveTo>
                  <a:lnTo>
                    <a:pt x="13639933" y="0"/>
                  </a:lnTo>
                  <a:lnTo>
                    <a:pt x="13639933" y="17582277"/>
                  </a:lnTo>
                  <a:lnTo>
                    <a:pt x="0" y="17582277"/>
                  </a:lnTo>
                  <a:lnTo>
                    <a:pt x="0" y="0"/>
                  </a:lnTo>
                  <a:close/>
                </a:path>
              </a:pathLst>
            </a:custGeom>
            <a:blipFill>
              <a:blip r:embed="rId4"/>
              <a:stretch>
                <a:fillRect l="0" t="0" r="0" b="0"/>
              </a:stretch>
            </a:blipFill>
          </p:spPr>
        </p:sp>
        <p:sp>
          <p:nvSpPr>
            <p:cNvPr name="Freeform 6" id="6"/>
            <p:cNvSpPr/>
            <p:nvPr/>
          </p:nvSpPr>
          <p:spPr>
            <a:xfrm flipH="false" flipV="false" rot="0">
              <a:off x="23907004" y="2075401"/>
              <a:ext cx="10245852" cy="10972800"/>
            </a:xfrm>
            <a:custGeom>
              <a:avLst/>
              <a:gdLst/>
              <a:ahLst/>
              <a:cxnLst/>
              <a:rect r="r" b="b" t="t" l="l"/>
              <a:pathLst>
                <a:path h="10972800" w="10245852">
                  <a:moveTo>
                    <a:pt x="0" y="0"/>
                  </a:moveTo>
                  <a:lnTo>
                    <a:pt x="10245852" y="0"/>
                  </a:lnTo>
                  <a:lnTo>
                    <a:pt x="10245852" y="10972800"/>
                  </a:lnTo>
                  <a:lnTo>
                    <a:pt x="0" y="10972800"/>
                  </a:lnTo>
                  <a:lnTo>
                    <a:pt x="0" y="0"/>
                  </a:lnTo>
                  <a:close/>
                </a:path>
              </a:pathLst>
            </a:custGeom>
            <a:blipFill>
              <a:blip r:embed="rId5"/>
              <a:stretch>
                <a:fillRect l="0" t="0" r="0" b="0"/>
              </a:stretch>
            </a:blipFill>
          </p:spPr>
        </p:sp>
        <p:sp>
          <p:nvSpPr>
            <p:cNvPr name="Freeform 7" id="7"/>
            <p:cNvSpPr/>
            <p:nvPr/>
          </p:nvSpPr>
          <p:spPr>
            <a:xfrm flipH="false" flipV="false" rot="0">
              <a:off x="7938869" y="0"/>
              <a:ext cx="11037184" cy="10972800"/>
            </a:xfrm>
            <a:custGeom>
              <a:avLst/>
              <a:gdLst/>
              <a:ahLst/>
              <a:cxnLst/>
              <a:rect r="r" b="b" t="t" l="l"/>
              <a:pathLst>
                <a:path h="10972800" w="11037184">
                  <a:moveTo>
                    <a:pt x="0" y="0"/>
                  </a:moveTo>
                  <a:lnTo>
                    <a:pt x="11037184" y="0"/>
                  </a:lnTo>
                  <a:lnTo>
                    <a:pt x="11037184" y="10972800"/>
                  </a:lnTo>
                  <a:lnTo>
                    <a:pt x="0" y="10972800"/>
                  </a:lnTo>
                  <a:lnTo>
                    <a:pt x="0" y="0"/>
                  </a:lnTo>
                  <a:close/>
                </a:path>
              </a:pathLst>
            </a:custGeom>
            <a:blipFill>
              <a:blip r:embed="rId6"/>
              <a:stretch>
                <a:fillRect l="0" t="0" r="0" b="0"/>
              </a:stretch>
            </a:blipFill>
          </p:spPr>
        </p:sp>
        <p:sp>
          <p:nvSpPr>
            <p:cNvPr name="Freeform 8" id="8"/>
            <p:cNvSpPr/>
            <p:nvPr/>
          </p:nvSpPr>
          <p:spPr>
            <a:xfrm flipH="false" flipV="false" rot="0">
              <a:off x="6514438" y="191092"/>
              <a:ext cx="16604857" cy="10972800"/>
            </a:xfrm>
            <a:custGeom>
              <a:avLst/>
              <a:gdLst/>
              <a:ahLst/>
              <a:cxnLst/>
              <a:rect r="r" b="b" t="t" l="l"/>
              <a:pathLst>
                <a:path h="10972800" w="16604857">
                  <a:moveTo>
                    <a:pt x="0" y="0"/>
                  </a:moveTo>
                  <a:lnTo>
                    <a:pt x="16604857" y="0"/>
                  </a:lnTo>
                  <a:lnTo>
                    <a:pt x="16604857" y="10972800"/>
                  </a:lnTo>
                  <a:lnTo>
                    <a:pt x="0" y="10972800"/>
                  </a:lnTo>
                  <a:lnTo>
                    <a:pt x="0" y="0"/>
                  </a:lnTo>
                  <a:close/>
                </a:path>
              </a:pathLst>
            </a:custGeom>
            <a:blipFill>
              <a:blip r:embed="rId7"/>
              <a:stretch>
                <a:fillRect l="0" t="0" r="0" b="0"/>
              </a:stretch>
            </a:blipFill>
          </p:spPr>
        </p:sp>
        <p:grpSp>
          <p:nvGrpSpPr>
            <p:cNvPr name="Group 9" id="9"/>
            <p:cNvGrpSpPr/>
            <p:nvPr/>
          </p:nvGrpSpPr>
          <p:grpSpPr>
            <a:xfrm rot="0">
              <a:off x="13457461" y="9250472"/>
              <a:ext cx="15403880" cy="1061807"/>
              <a:chOff x="0" y="0"/>
              <a:chExt cx="3510353" cy="241973"/>
            </a:xfrm>
          </p:grpSpPr>
          <p:sp>
            <p:nvSpPr>
              <p:cNvPr name="Freeform 10" id="10"/>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1" id="11"/>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816866" y="9551506"/>
              <a:ext cx="12685070" cy="59309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THÀNH VIÊN NHÓM</a:t>
              </a:r>
            </a:p>
          </p:txBody>
        </p:sp>
        <p:sp>
          <p:nvSpPr>
            <p:cNvPr name="Freeform 13" id="13"/>
            <p:cNvSpPr/>
            <p:nvPr/>
          </p:nvSpPr>
          <p:spPr>
            <a:xfrm flipH="false" flipV="false" rot="0">
              <a:off x="16282601" y="10974418"/>
              <a:ext cx="9753600" cy="819005"/>
            </a:xfrm>
            <a:custGeom>
              <a:avLst/>
              <a:gdLst/>
              <a:ahLst/>
              <a:cxnLst/>
              <a:rect r="r" b="b" t="t" l="l"/>
              <a:pathLst>
                <a:path h="819005" w="9753600">
                  <a:moveTo>
                    <a:pt x="0" y="0"/>
                  </a:moveTo>
                  <a:lnTo>
                    <a:pt x="9753600" y="0"/>
                  </a:lnTo>
                  <a:lnTo>
                    <a:pt x="9753600" y="819004"/>
                  </a:lnTo>
                  <a:lnTo>
                    <a:pt x="0" y="819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4" id="14"/>
          <p:cNvSpPr/>
          <p:nvPr/>
        </p:nvSpPr>
        <p:spPr>
          <a:xfrm flipH="false" flipV="false" rot="0">
            <a:off x="-3998768" y="5379809"/>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4646228" y="5382068"/>
            <a:ext cx="7315200" cy="443345"/>
          </a:xfrm>
          <a:custGeom>
            <a:avLst/>
            <a:gdLst/>
            <a:ahLst/>
            <a:cxnLst/>
            <a:rect r="r" b="b" t="t" l="l"/>
            <a:pathLst>
              <a:path h="443345" w="7315200">
                <a:moveTo>
                  <a:pt x="0" y="0"/>
                </a:moveTo>
                <a:lnTo>
                  <a:pt x="7315200" y="0"/>
                </a:lnTo>
                <a:lnTo>
                  <a:pt x="7315200" y="443345"/>
                </a:lnTo>
                <a:lnTo>
                  <a:pt x="0" y="4433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4645930" y="6949363"/>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4645930" y="8516659"/>
            <a:ext cx="7315200" cy="443345"/>
          </a:xfrm>
          <a:custGeom>
            <a:avLst/>
            <a:gdLst/>
            <a:ahLst/>
            <a:cxnLst/>
            <a:rect r="r" b="b" t="t" l="l"/>
            <a:pathLst>
              <a:path h="443345" w="7315200">
                <a:moveTo>
                  <a:pt x="0" y="0"/>
                </a:moveTo>
                <a:lnTo>
                  <a:pt x="7315200" y="0"/>
                </a:lnTo>
                <a:lnTo>
                  <a:pt x="7315200" y="443345"/>
                </a:lnTo>
                <a:lnTo>
                  <a:pt x="0" y="4433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3998768" y="6949363"/>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3998768" y="8516659"/>
            <a:ext cx="7315200" cy="443345"/>
          </a:xfrm>
          <a:custGeom>
            <a:avLst/>
            <a:gdLst/>
            <a:ahLst/>
            <a:cxnLst/>
            <a:rect r="r" b="b" t="t" l="l"/>
            <a:pathLst>
              <a:path h="443345" w="7315200">
                <a:moveTo>
                  <a:pt x="0" y="0"/>
                </a:moveTo>
                <a:lnTo>
                  <a:pt x="7315200" y="0"/>
                </a:lnTo>
                <a:lnTo>
                  <a:pt x="7315200" y="443345"/>
                </a:lnTo>
                <a:lnTo>
                  <a:pt x="0" y="4433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3981376" y="5108780"/>
            <a:ext cx="10325249" cy="714375"/>
          </a:xfrm>
          <a:prstGeom prst="rect">
            <a:avLst/>
          </a:prstGeom>
        </p:spPr>
        <p:txBody>
          <a:bodyPr anchor="t" rtlCol="false" tIns="0" lIns="0" bIns="0" rIns="0">
            <a:spAutoFit/>
          </a:bodyPr>
          <a:lstStyle/>
          <a:p>
            <a:pPr algn="ctr">
              <a:lnSpc>
                <a:spcPts val="5999"/>
              </a:lnSpc>
              <a:spcBef>
                <a:spcPct val="0"/>
              </a:spcBef>
            </a:pPr>
            <a:r>
              <a:rPr lang="en-US" b="true" sz="3999" spc="91">
                <a:solidFill>
                  <a:srgbClr val="FFFFFF"/>
                </a:solidFill>
                <a:latin typeface="Canva Sans Bold"/>
                <a:ea typeface="Canva Sans Bold"/>
                <a:cs typeface="Canva Sans Bold"/>
                <a:sym typeface="Canva Sans Bold"/>
              </a:rPr>
              <a:t>TRẦN QUANG HÙNG  -  N22DCPT035</a:t>
            </a:r>
          </a:p>
        </p:txBody>
      </p:sp>
      <p:sp>
        <p:nvSpPr>
          <p:cNvPr name="TextBox 21" id="21"/>
          <p:cNvSpPr txBox="true"/>
          <p:nvPr/>
        </p:nvSpPr>
        <p:spPr>
          <a:xfrm rot="0">
            <a:off x="5286650" y="6678334"/>
            <a:ext cx="7386638" cy="714375"/>
          </a:xfrm>
          <a:prstGeom prst="rect">
            <a:avLst/>
          </a:prstGeom>
        </p:spPr>
        <p:txBody>
          <a:bodyPr anchor="t" rtlCol="false" tIns="0" lIns="0" bIns="0" rIns="0">
            <a:spAutoFit/>
          </a:bodyPr>
          <a:lstStyle/>
          <a:p>
            <a:pPr algn="ctr">
              <a:lnSpc>
                <a:spcPts val="5999"/>
              </a:lnSpc>
              <a:spcBef>
                <a:spcPct val="0"/>
              </a:spcBef>
            </a:pPr>
            <a:r>
              <a:rPr lang="en-US" b="true" sz="3999" spc="91">
                <a:solidFill>
                  <a:srgbClr val="FFFFFF"/>
                </a:solidFill>
                <a:latin typeface="Canva Sans Bold"/>
                <a:ea typeface="Canva Sans Bold"/>
                <a:cs typeface="Canva Sans Bold"/>
                <a:sym typeface="Canva Sans Bold"/>
              </a:rPr>
              <a:t>TÔ DUY HÀO  -  N22DCPT025</a:t>
            </a:r>
          </a:p>
        </p:txBody>
      </p:sp>
      <p:sp>
        <p:nvSpPr>
          <p:cNvPr name="TextBox 22" id="22"/>
          <p:cNvSpPr txBox="true"/>
          <p:nvPr/>
        </p:nvSpPr>
        <p:spPr>
          <a:xfrm rot="0">
            <a:off x="4359451" y="8245629"/>
            <a:ext cx="9241036" cy="714375"/>
          </a:xfrm>
          <a:prstGeom prst="rect">
            <a:avLst/>
          </a:prstGeom>
        </p:spPr>
        <p:txBody>
          <a:bodyPr anchor="t" rtlCol="false" tIns="0" lIns="0" bIns="0" rIns="0">
            <a:spAutoFit/>
          </a:bodyPr>
          <a:lstStyle/>
          <a:p>
            <a:pPr algn="ctr">
              <a:lnSpc>
                <a:spcPts val="5999"/>
              </a:lnSpc>
              <a:spcBef>
                <a:spcPct val="0"/>
              </a:spcBef>
            </a:pPr>
            <a:r>
              <a:rPr lang="en-US" b="true" sz="3999" spc="91">
                <a:solidFill>
                  <a:srgbClr val="FFFFFF"/>
                </a:solidFill>
                <a:latin typeface="Canva Sans Bold"/>
                <a:ea typeface="Canva Sans Bold"/>
                <a:cs typeface="Canva Sans Bold"/>
                <a:sym typeface="Canva Sans Bold"/>
              </a:rPr>
              <a:t>HUỲNH THANH TRÀ  -  N22DCPT097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6552" y="-533800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461157" y="808418"/>
            <a:ext cx="2213848" cy="766281"/>
            <a:chOff x="0" y="0"/>
            <a:chExt cx="583071" cy="201819"/>
          </a:xfrm>
        </p:grpSpPr>
        <p:sp>
          <p:nvSpPr>
            <p:cNvPr name="Freeform 7" id="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8" id="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9" id="9"/>
          <p:cNvGrpSpPr/>
          <p:nvPr/>
        </p:nvGrpSpPr>
        <p:grpSpPr>
          <a:xfrm rot="0">
            <a:off x="13647500" y="808418"/>
            <a:ext cx="2213848" cy="766281"/>
            <a:chOff x="0" y="0"/>
            <a:chExt cx="583071" cy="201819"/>
          </a:xfrm>
        </p:grpSpPr>
        <p:sp>
          <p:nvSpPr>
            <p:cNvPr name="Freeform 10" id="1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1" id="1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2" id="12"/>
          <p:cNvGrpSpPr/>
          <p:nvPr/>
        </p:nvGrpSpPr>
        <p:grpSpPr>
          <a:xfrm rot="0">
            <a:off x="11256502" y="808418"/>
            <a:ext cx="2213848" cy="766281"/>
            <a:chOff x="0" y="0"/>
            <a:chExt cx="583071" cy="201819"/>
          </a:xfrm>
        </p:grpSpPr>
        <p:sp>
          <p:nvSpPr>
            <p:cNvPr name="Freeform 13" id="1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4" id="1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5" id="15"/>
          <p:cNvGrpSpPr/>
          <p:nvPr/>
        </p:nvGrpSpPr>
        <p:grpSpPr>
          <a:xfrm rot="0">
            <a:off x="15948247" y="808418"/>
            <a:ext cx="2213848" cy="766281"/>
            <a:chOff x="0" y="0"/>
            <a:chExt cx="583071" cy="201819"/>
          </a:xfrm>
        </p:grpSpPr>
        <p:sp>
          <p:nvSpPr>
            <p:cNvPr name="Freeform 16" id="1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7" id="1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8" id="18"/>
          <p:cNvGrpSpPr/>
          <p:nvPr/>
        </p:nvGrpSpPr>
        <p:grpSpPr>
          <a:xfrm rot="0">
            <a:off x="8865505" y="808418"/>
            <a:ext cx="2213848" cy="766281"/>
            <a:chOff x="0" y="0"/>
            <a:chExt cx="583071" cy="201819"/>
          </a:xfrm>
        </p:grpSpPr>
        <p:sp>
          <p:nvSpPr>
            <p:cNvPr name="Freeform 19" id="1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0" id="2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1" id="21"/>
          <p:cNvSpPr/>
          <p:nvPr/>
        </p:nvSpPr>
        <p:spPr>
          <a:xfrm flipH="false" flipV="false" rot="0">
            <a:off x="1232829" y="2317974"/>
            <a:ext cx="16026471" cy="7974438"/>
          </a:xfrm>
          <a:custGeom>
            <a:avLst/>
            <a:gdLst/>
            <a:ahLst/>
            <a:cxnLst/>
            <a:rect r="r" b="b" t="t" l="l"/>
            <a:pathLst>
              <a:path h="7974438" w="16026471">
                <a:moveTo>
                  <a:pt x="0" y="0"/>
                </a:moveTo>
                <a:lnTo>
                  <a:pt x="16026471" y="0"/>
                </a:lnTo>
                <a:lnTo>
                  <a:pt x="16026471" y="7974438"/>
                </a:lnTo>
                <a:lnTo>
                  <a:pt x="0" y="7974438"/>
                </a:lnTo>
                <a:lnTo>
                  <a:pt x="0" y="0"/>
                </a:lnTo>
                <a:close/>
              </a:path>
            </a:pathLst>
          </a:custGeom>
          <a:blipFill>
            <a:blip r:embed="rId7"/>
            <a:stretch>
              <a:fillRect l="-903" t="0" r="-903" b="0"/>
            </a:stretch>
          </a:blipFill>
        </p:spPr>
      </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479543" y="1441350"/>
            <a:ext cx="17328914" cy="876624"/>
          </a:xfrm>
          <a:prstGeom prst="rect">
            <a:avLst/>
          </a:prstGeom>
        </p:spPr>
        <p:txBody>
          <a:bodyPr anchor="t" rtlCol="false" tIns="0" lIns="0" bIns="0" rIns="0">
            <a:spAutoFit/>
          </a:bodyPr>
          <a:lstStyle/>
          <a:p>
            <a:pPr algn="ctr">
              <a:lnSpc>
                <a:spcPts val="7363"/>
              </a:lnSpc>
              <a:spcBef>
                <a:spcPct val="0"/>
              </a:spcBef>
            </a:pPr>
            <a:r>
              <a:rPr lang="en-US" b="true" sz="4909" spc="112">
                <a:solidFill>
                  <a:srgbClr val="7AFFFF"/>
                </a:solidFill>
                <a:latin typeface="Canva Sans Bold"/>
                <a:ea typeface="Canva Sans Bold"/>
                <a:cs typeface="Canva Sans Bold"/>
                <a:sym typeface="Canva Sans Bold"/>
              </a:rPr>
              <a:t>3. Sơ đồ tuần tự cho thiết kế MVC với thực thể bean</a:t>
            </a:r>
          </a:p>
        </p:txBody>
      </p:sp>
    </p:spTree>
  </p:cSld>
  <p:clrMapOvr>
    <a:masterClrMapping/>
  </p:clrMapOvr>
  <p:transition spd="med">
    <p:fade/>
  </p:transition>
</p:sld>
</file>

<file path=ppt/slides/slide21.xml><?xml version="1.0" encoding="utf-8"?>
<p:sld xmlns:p="http://schemas.openxmlformats.org/presentationml/2006/main" xmlns:a="http://schemas.openxmlformats.org/drawingml/2006/main">
  <p:cSld>
    <p:bg>
      <p:bgPr>
        <a:solidFill>
          <a:srgbClr val="00121B"/>
        </a:solidFill>
      </p:bgPr>
    </p:bg>
    <p:spTree>
      <p:nvGrpSpPr>
        <p:cNvPr id="1" name=""/>
        <p:cNvGrpSpPr/>
        <p:nvPr/>
      </p:nvGrpSpPr>
      <p:grpSpPr>
        <a:xfrm>
          <a:off x="0" y="0"/>
          <a:ext cx="0" cy="0"/>
          <a:chOff x="0" y="0"/>
          <a:chExt cx="0" cy="0"/>
        </a:xfrm>
      </p:grpSpPr>
    </p:spTree>
  </p:cSld>
  <p:clrMapOvr>
    <a:masterClrMapping/>
  </p:clrMapOvr>
  <p:transition spd="med">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114975"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787766" y="3541315"/>
            <a:ext cx="15900409" cy="1973227"/>
          </a:xfrm>
          <a:prstGeom prst="rect">
            <a:avLst/>
          </a:prstGeom>
        </p:spPr>
        <p:txBody>
          <a:bodyPr anchor="t" rtlCol="false" tIns="0" lIns="0" bIns="0" rIns="0">
            <a:spAutoFit/>
          </a:bodyPr>
          <a:lstStyle/>
          <a:p>
            <a:pPr algn="ctr">
              <a:lnSpc>
                <a:spcPts val="16440"/>
              </a:lnSpc>
              <a:spcBef>
                <a:spcPct val="0"/>
              </a:spcBef>
            </a:pPr>
            <a:r>
              <a:rPr lang="en-US" b="true" sz="10960" spc="252">
                <a:solidFill>
                  <a:srgbClr val="FFFFFF"/>
                </a:solidFill>
                <a:latin typeface="Canva Sans Bold"/>
                <a:ea typeface="Canva Sans Bold"/>
                <a:cs typeface="Canva Sans Bold"/>
                <a:sym typeface="Canva Sans Bold"/>
              </a:rPr>
              <a:t>THIẾT KẾ GIAO DIỆN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8675005" y="1842808"/>
            <a:ext cx="8168338" cy="8023147"/>
          </a:xfrm>
          <a:custGeom>
            <a:avLst/>
            <a:gdLst/>
            <a:ahLst/>
            <a:cxnLst/>
            <a:rect r="r" b="b" t="t" l="l"/>
            <a:pathLst>
              <a:path h="8023147" w="8168338">
                <a:moveTo>
                  <a:pt x="0" y="0"/>
                </a:moveTo>
                <a:lnTo>
                  <a:pt x="8168338" y="0"/>
                </a:lnTo>
                <a:lnTo>
                  <a:pt x="8168338" y="8023147"/>
                </a:lnTo>
                <a:lnTo>
                  <a:pt x="0" y="8023147"/>
                </a:lnTo>
                <a:lnTo>
                  <a:pt x="0" y="0"/>
                </a:lnTo>
                <a:close/>
              </a:path>
            </a:pathLst>
          </a:custGeom>
          <a:blipFill>
            <a:blip r:embed="rId8"/>
            <a:stretch>
              <a:fillRect l="0" t="-2350" r="0" b="-235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139524" y="4394464"/>
            <a:ext cx="8272538" cy="2043819"/>
          </a:xfrm>
          <a:prstGeom prst="rect">
            <a:avLst/>
          </a:prstGeom>
        </p:spPr>
        <p:txBody>
          <a:bodyPr anchor="t" rtlCol="false" tIns="0" lIns="0" bIns="0" rIns="0">
            <a:spAutoFit/>
          </a:bodyPr>
          <a:lstStyle/>
          <a:p>
            <a:pPr algn="ctr">
              <a:lnSpc>
                <a:spcPts val="8319"/>
              </a:lnSpc>
              <a:spcBef>
                <a:spcPct val="0"/>
              </a:spcBef>
            </a:pPr>
            <a:r>
              <a:rPr lang="en-US" b="true" sz="5546" spc="127">
                <a:solidFill>
                  <a:srgbClr val="7AFFFF"/>
                </a:solidFill>
                <a:latin typeface="Canva Sans Bold"/>
                <a:ea typeface="Canva Sans Bold"/>
                <a:cs typeface="Canva Sans Bold"/>
                <a:sym typeface="Canva Sans Bold"/>
              </a:rPr>
              <a:t> SƠ ĐỒ LIÊN KẾT MÀN HÌNH</a:t>
            </a:r>
          </a:p>
        </p:txBody>
      </p:sp>
    </p:spTree>
  </p:cSld>
  <p:clrMapOvr>
    <a:masterClrMapping/>
  </p:clrMapOvr>
  <p:transition spd="med">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2849810" y="618600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0638546" y="1842808"/>
            <a:ext cx="3770711" cy="8078264"/>
          </a:xfrm>
          <a:custGeom>
            <a:avLst/>
            <a:gdLst/>
            <a:ahLst/>
            <a:cxnLst/>
            <a:rect r="r" b="b" t="t" l="l"/>
            <a:pathLst>
              <a:path h="8078264" w="3770711">
                <a:moveTo>
                  <a:pt x="0" y="0"/>
                </a:moveTo>
                <a:lnTo>
                  <a:pt x="3770711" y="0"/>
                </a:lnTo>
                <a:lnTo>
                  <a:pt x="3770711" y="8078264"/>
                </a:lnTo>
                <a:lnTo>
                  <a:pt x="0" y="8078264"/>
                </a:lnTo>
                <a:lnTo>
                  <a:pt x="0" y="0"/>
                </a:lnTo>
                <a:close/>
              </a:path>
            </a:pathLst>
          </a:custGeom>
          <a:blipFill>
            <a:blip r:embed="rId8"/>
            <a:stretch>
              <a:fillRect l="0" t="0" r="-125890"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1094420" y="2688415"/>
            <a:ext cx="8160761"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 GIỚI THIỆU</a:t>
            </a:r>
          </a:p>
        </p:txBody>
      </p:sp>
      <p:sp>
        <p:nvSpPr>
          <p:cNvPr name="TextBox 29" id="29"/>
          <p:cNvSpPr txBox="true"/>
          <p:nvPr/>
        </p:nvSpPr>
        <p:spPr>
          <a:xfrm rot="0">
            <a:off x="1205600" y="5019675"/>
            <a:ext cx="7938400" cy="2524125"/>
          </a:xfrm>
          <a:prstGeom prst="rect">
            <a:avLst/>
          </a:prstGeom>
        </p:spPr>
        <p:txBody>
          <a:bodyPr anchor="t" rtlCol="false" tIns="0" lIns="0" bIns="0" rIns="0">
            <a:spAutoFit/>
          </a:bodyPr>
          <a:lstStyle/>
          <a:p>
            <a:pPr algn="ctr">
              <a:lnSpc>
                <a:spcPts val="6750"/>
              </a:lnSpc>
              <a:spcBef>
                <a:spcPct val="0"/>
              </a:spcBef>
            </a:pPr>
            <a:r>
              <a:rPr lang="en-US" sz="4500" spc="103">
                <a:solidFill>
                  <a:srgbClr val="FFFFFF"/>
                </a:solidFill>
                <a:latin typeface="Canva Sans"/>
                <a:ea typeface="Canva Sans"/>
                <a:cs typeface="Canva Sans"/>
                <a:sym typeface="Canva Sans"/>
              </a:rPr>
              <a:t>Tương tác với trang đăng nhập - đăng kí hoặc đi thẳng tới màn hình chính</a:t>
            </a:r>
          </a:p>
        </p:txBody>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9803202" y="2483810"/>
            <a:ext cx="3264248" cy="7067385"/>
          </a:xfrm>
          <a:custGeom>
            <a:avLst/>
            <a:gdLst/>
            <a:ahLst/>
            <a:cxnLst/>
            <a:rect r="r" b="b" t="t" l="l"/>
            <a:pathLst>
              <a:path h="7067385" w="3264248">
                <a:moveTo>
                  <a:pt x="0" y="0"/>
                </a:moveTo>
                <a:lnTo>
                  <a:pt x="3264248" y="0"/>
                </a:lnTo>
                <a:lnTo>
                  <a:pt x="3264248" y="7067385"/>
                </a:lnTo>
                <a:lnTo>
                  <a:pt x="0" y="7067385"/>
                </a:lnTo>
                <a:lnTo>
                  <a:pt x="0" y="0"/>
                </a:lnTo>
                <a:close/>
              </a:path>
            </a:pathLst>
          </a:custGeom>
          <a:blipFill>
            <a:blip r:embed="rId8"/>
            <a:stretch>
              <a:fillRect l="0" t="0" r="0" b="0"/>
            </a:stretch>
          </a:blipFill>
        </p:spPr>
      </p:sp>
      <p:sp>
        <p:nvSpPr>
          <p:cNvPr name="Freeform 23" id="23"/>
          <p:cNvSpPr/>
          <p:nvPr/>
        </p:nvSpPr>
        <p:spPr>
          <a:xfrm flipH="false" flipV="false" rot="0">
            <a:off x="13647500" y="2483810"/>
            <a:ext cx="3264248" cy="7067385"/>
          </a:xfrm>
          <a:custGeom>
            <a:avLst/>
            <a:gdLst/>
            <a:ahLst/>
            <a:cxnLst/>
            <a:rect r="r" b="b" t="t" l="l"/>
            <a:pathLst>
              <a:path h="7067385" w="3264248">
                <a:moveTo>
                  <a:pt x="0" y="0"/>
                </a:moveTo>
                <a:lnTo>
                  <a:pt x="3264248" y="0"/>
                </a:lnTo>
                <a:lnTo>
                  <a:pt x="3264248" y="7067385"/>
                </a:lnTo>
                <a:lnTo>
                  <a:pt x="0" y="7067385"/>
                </a:lnTo>
                <a:lnTo>
                  <a:pt x="0" y="0"/>
                </a:lnTo>
                <a:close/>
              </a:path>
            </a:pathLst>
          </a:custGeom>
          <a:blipFill>
            <a:blip r:embed="rId9"/>
            <a:stretch>
              <a:fillRect l="0" t="0" r="0" b="0"/>
            </a:stretch>
          </a:blipFill>
        </p:spPr>
      </p:sp>
      <p:sp>
        <p:nvSpPr>
          <p:cNvPr name="TextBox 24" id="24"/>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5" id="25"/>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6" id="26"/>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7" id="27"/>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8" id="28"/>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9" id="29"/>
          <p:cNvSpPr txBox="true"/>
          <p:nvPr/>
        </p:nvSpPr>
        <p:spPr>
          <a:xfrm rot="0">
            <a:off x="817789" y="4414206"/>
            <a:ext cx="8669459" cy="2227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ĐĂNG NHẬP - ĐĂNG KÍ TÀI KHOẢN </a:t>
            </a:r>
          </a:p>
        </p:txBody>
      </p:sp>
    </p:spTree>
  </p:cSld>
  <p:clrMapOvr>
    <a:masterClrMapping/>
  </p:clrMapOvr>
  <p:transition spd="fast">
    <p:wipe dir="r"/>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1214227" y="2028124"/>
            <a:ext cx="3510043" cy="7600414"/>
          </a:xfrm>
          <a:custGeom>
            <a:avLst/>
            <a:gdLst/>
            <a:ahLst/>
            <a:cxnLst/>
            <a:rect r="r" b="b" t="t" l="l"/>
            <a:pathLst>
              <a:path h="7600414" w="3510043">
                <a:moveTo>
                  <a:pt x="0" y="0"/>
                </a:moveTo>
                <a:lnTo>
                  <a:pt x="3510043" y="0"/>
                </a:lnTo>
                <a:lnTo>
                  <a:pt x="3510043" y="7600414"/>
                </a:lnTo>
                <a:lnTo>
                  <a:pt x="0" y="7600414"/>
                </a:lnTo>
                <a:lnTo>
                  <a:pt x="0" y="0"/>
                </a:lnTo>
                <a:close/>
              </a:path>
            </a:pathLst>
          </a:custGeom>
          <a:blipFill>
            <a:blip r:embed="rId8"/>
            <a:stretch>
              <a:fillRect l="0" t="0" r="0"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704745" y="2312360"/>
            <a:ext cx="8669459"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TRANG CHÍNH</a:t>
            </a:r>
          </a:p>
        </p:txBody>
      </p:sp>
      <p:sp>
        <p:nvSpPr>
          <p:cNvPr name="TextBox 29" id="29"/>
          <p:cNvSpPr txBox="true"/>
          <p:nvPr/>
        </p:nvSpPr>
        <p:spPr>
          <a:xfrm rot="0">
            <a:off x="-71559" y="4349512"/>
            <a:ext cx="10400682" cy="3381375"/>
          </a:xfrm>
          <a:prstGeom prst="rect">
            <a:avLst/>
          </a:prstGeom>
        </p:spPr>
        <p:txBody>
          <a:bodyPr anchor="t" rtlCol="false" tIns="0" lIns="0" bIns="0" rIns="0">
            <a:spAutoFit/>
          </a:bodyPr>
          <a:lstStyle/>
          <a:p>
            <a:pPr algn="ctr">
              <a:lnSpc>
                <a:spcPts val="6750"/>
              </a:lnSpc>
              <a:spcBef>
                <a:spcPct val="0"/>
              </a:spcBef>
            </a:pPr>
            <a:r>
              <a:rPr lang="en-US" sz="4500" spc="103">
                <a:solidFill>
                  <a:srgbClr val="FFFFFF"/>
                </a:solidFill>
                <a:latin typeface="Canva Sans"/>
                <a:ea typeface="Canva Sans"/>
                <a:cs typeface="Canva Sans"/>
                <a:sym typeface="Canva Sans"/>
              </a:rPr>
              <a:t>Tìm kiếm, hiện thị lịch hẹn, các quảng cáo khuyến mãi và liên kết với dịch vụ cụ thể khách hàng đang muốn tìm </a:t>
            </a:r>
          </a:p>
        </p:txBody>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1204702" y="1907592"/>
            <a:ext cx="3616882" cy="7841479"/>
          </a:xfrm>
          <a:custGeom>
            <a:avLst/>
            <a:gdLst/>
            <a:ahLst/>
            <a:cxnLst/>
            <a:rect r="r" b="b" t="t" l="l"/>
            <a:pathLst>
              <a:path h="7841479" w="3616882">
                <a:moveTo>
                  <a:pt x="0" y="0"/>
                </a:moveTo>
                <a:lnTo>
                  <a:pt x="3616882" y="0"/>
                </a:lnTo>
                <a:lnTo>
                  <a:pt x="3616882" y="7841479"/>
                </a:lnTo>
                <a:lnTo>
                  <a:pt x="0" y="7841479"/>
                </a:lnTo>
                <a:lnTo>
                  <a:pt x="0" y="0"/>
                </a:lnTo>
                <a:close/>
              </a:path>
            </a:pathLst>
          </a:custGeom>
          <a:blipFill>
            <a:blip r:embed="rId8"/>
            <a:stretch>
              <a:fillRect l="-62" t="0" r="-62"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704745" y="2312360"/>
            <a:ext cx="8669459"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KHÁM PHÁ</a:t>
            </a:r>
          </a:p>
        </p:txBody>
      </p:sp>
      <p:sp>
        <p:nvSpPr>
          <p:cNvPr name="TextBox 29" id="29"/>
          <p:cNvSpPr txBox="true"/>
          <p:nvPr/>
        </p:nvSpPr>
        <p:spPr>
          <a:xfrm rot="0">
            <a:off x="1202303" y="4677389"/>
            <a:ext cx="8181426" cy="1666875"/>
          </a:xfrm>
          <a:prstGeom prst="rect">
            <a:avLst/>
          </a:prstGeom>
        </p:spPr>
        <p:txBody>
          <a:bodyPr anchor="t" rtlCol="false" tIns="0" lIns="0" bIns="0" rIns="0">
            <a:spAutoFit/>
          </a:bodyPr>
          <a:lstStyle/>
          <a:p>
            <a:pPr algn="ctr">
              <a:lnSpc>
                <a:spcPts val="6750"/>
              </a:lnSpc>
              <a:spcBef>
                <a:spcPct val="0"/>
              </a:spcBef>
            </a:pPr>
            <a:r>
              <a:rPr lang="en-US" sz="4500" spc="103">
                <a:solidFill>
                  <a:srgbClr val="FFFFFF"/>
                </a:solidFill>
                <a:latin typeface="Canva Sans"/>
                <a:ea typeface="Canva Sans"/>
                <a:cs typeface="Canva Sans"/>
                <a:sym typeface="Canva Sans"/>
              </a:rPr>
              <a:t>Hiện thị các bài đăng về tóc của các cửa hàng  </a:t>
            </a:r>
          </a:p>
        </p:txBody>
      </p:sp>
    </p:spTree>
  </p:cSld>
  <p:clrMapOvr>
    <a:masterClrMapping/>
  </p:clrMapOvr>
  <p:transition spd="fast">
    <p:wipe dir="r"/>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1278549" y="2137386"/>
            <a:ext cx="3409130" cy="7391068"/>
          </a:xfrm>
          <a:custGeom>
            <a:avLst/>
            <a:gdLst/>
            <a:ahLst/>
            <a:cxnLst/>
            <a:rect r="r" b="b" t="t" l="l"/>
            <a:pathLst>
              <a:path h="7391068" w="3409130">
                <a:moveTo>
                  <a:pt x="0" y="0"/>
                </a:moveTo>
                <a:lnTo>
                  <a:pt x="3409130" y="0"/>
                </a:lnTo>
                <a:lnTo>
                  <a:pt x="3409130" y="7391068"/>
                </a:lnTo>
                <a:lnTo>
                  <a:pt x="0" y="7391068"/>
                </a:lnTo>
                <a:lnTo>
                  <a:pt x="0" y="0"/>
                </a:lnTo>
                <a:close/>
              </a:path>
            </a:pathLst>
          </a:custGeom>
          <a:blipFill>
            <a:blip r:embed="rId8"/>
            <a:stretch>
              <a:fillRect l="0" t="0" r="0"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704745" y="2312360"/>
            <a:ext cx="8669459"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CHI TIẾT</a:t>
            </a:r>
          </a:p>
        </p:txBody>
      </p:sp>
      <p:sp>
        <p:nvSpPr>
          <p:cNvPr name="TextBox 29" id="29"/>
          <p:cNvSpPr txBox="true"/>
          <p:nvPr/>
        </p:nvSpPr>
        <p:spPr>
          <a:xfrm rot="0">
            <a:off x="1192778" y="4646381"/>
            <a:ext cx="8181426" cy="2524125"/>
          </a:xfrm>
          <a:prstGeom prst="rect">
            <a:avLst/>
          </a:prstGeom>
        </p:spPr>
        <p:txBody>
          <a:bodyPr anchor="t" rtlCol="false" tIns="0" lIns="0" bIns="0" rIns="0">
            <a:spAutoFit/>
          </a:bodyPr>
          <a:lstStyle/>
          <a:p>
            <a:pPr algn="ctr">
              <a:lnSpc>
                <a:spcPts val="6750"/>
              </a:lnSpc>
              <a:spcBef>
                <a:spcPct val="0"/>
              </a:spcBef>
            </a:pPr>
            <a:r>
              <a:rPr lang="en-US" sz="4500" spc="103">
                <a:solidFill>
                  <a:srgbClr val="FFFFFF"/>
                </a:solidFill>
                <a:latin typeface="Canva Sans"/>
                <a:ea typeface="Canva Sans"/>
                <a:cs typeface="Canva Sans"/>
                <a:sym typeface="Canva Sans"/>
              </a:rPr>
              <a:t>Hiện thị thông tin đầy đủ cho bài đăng khách hàng đang quan tâm </a:t>
            </a:r>
          </a:p>
        </p:txBody>
      </p:sp>
    </p:spTree>
  </p:cSld>
  <p:clrMapOvr>
    <a:masterClrMapping/>
  </p:clrMapOvr>
  <p:transition spd="fast">
    <p:wipe dir="d"/>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0329122" y="2290416"/>
            <a:ext cx="7332280" cy="7359879"/>
          </a:xfrm>
          <a:custGeom>
            <a:avLst/>
            <a:gdLst/>
            <a:ahLst/>
            <a:cxnLst/>
            <a:rect r="r" b="b" t="t" l="l"/>
            <a:pathLst>
              <a:path h="7359879" w="7332280">
                <a:moveTo>
                  <a:pt x="0" y="0"/>
                </a:moveTo>
                <a:lnTo>
                  <a:pt x="7332280" y="0"/>
                </a:lnTo>
                <a:lnTo>
                  <a:pt x="7332280" y="7359880"/>
                </a:lnTo>
                <a:lnTo>
                  <a:pt x="0" y="7359880"/>
                </a:lnTo>
                <a:lnTo>
                  <a:pt x="0" y="0"/>
                </a:lnTo>
                <a:close/>
              </a:path>
            </a:pathLst>
          </a:custGeom>
          <a:blipFill>
            <a:blip r:embed="rId8"/>
            <a:stretch>
              <a:fillRect l="0" t="0" r="0"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859134" y="4414206"/>
            <a:ext cx="8669459" cy="2227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ĐẶT LỊCH HẸN CỤ THỂ VÀ THANH TOÁN</a:t>
            </a:r>
          </a:p>
        </p:txBody>
      </p:sp>
    </p:spTree>
  </p:cSld>
  <p:clrMapOvr>
    <a:masterClrMapping/>
  </p:clrMapOvr>
  <p:transition spd="fast">
    <p:wipe dir="r"/>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3954248" y="3268099"/>
            <a:ext cx="19862994" cy="8468280"/>
          </a:xfrm>
          <a:custGeom>
            <a:avLst/>
            <a:gdLst/>
            <a:ahLst/>
            <a:cxnLst/>
            <a:rect r="r" b="b" t="t" l="l"/>
            <a:pathLst>
              <a:path h="8468280" w="19862994">
                <a:moveTo>
                  <a:pt x="0" y="0"/>
                </a:moveTo>
                <a:lnTo>
                  <a:pt x="19862994" y="0"/>
                </a:lnTo>
                <a:lnTo>
                  <a:pt x="19862994" y="8468280"/>
                </a:lnTo>
                <a:lnTo>
                  <a:pt x="0" y="8468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3656527" y="-3752200"/>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8"/>
            <a:stretch>
              <a:fillRect l="0" t="0" r="0" b="0"/>
            </a:stretch>
          </a:blipFill>
        </p:spPr>
      </p:sp>
      <p:sp>
        <p:nvSpPr>
          <p:cNvPr name="Freeform 8" id="8"/>
          <p:cNvSpPr/>
          <p:nvPr/>
        </p:nvSpPr>
        <p:spPr>
          <a:xfrm flipH="false" flipV="false" rot="0">
            <a:off x="-5476863" y="-3563421"/>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9"/>
            <a:stretch>
              <a:fillRect l="0" t="0" r="0" b="0"/>
            </a:stretch>
          </a:blipFill>
        </p:spPr>
      </p:sp>
      <p:grpSp>
        <p:nvGrpSpPr>
          <p:cNvPr name="Group 9" id="9"/>
          <p:cNvGrpSpPr/>
          <p:nvPr/>
        </p:nvGrpSpPr>
        <p:grpSpPr>
          <a:xfrm rot="0">
            <a:off x="3601807" y="1390017"/>
            <a:ext cx="11552910" cy="796355"/>
            <a:chOff x="0" y="0"/>
            <a:chExt cx="3510353" cy="241973"/>
          </a:xfrm>
        </p:grpSpPr>
        <p:sp>
          <p:nvSpPr>
            <p:cNvPr name="Freeform 10" id="10"/>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1" id="11"/>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621361" y="1649130"/>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Table of Content</a:t>
            </a:r>
          </a:p>
        </p:txBody>
      </p:sp>
      <p:sp>
        <p:nvSpPr>
          <p:cNvPr name="Freeform 13" id="13"/>
          <p:cNvSpPr/>
          <p:nvPr/>
        </p:nvSpPr>
        <p:spPr>
          <a:xfrm flipH="false" flipV="false" rot="0">
            <a:off x="5486400" y="2358571"/>
            <a:ext cx="7315200" cy="614253"/>
          </a:xfrm>
          <a:custGeom>
            <a:avLst/>
            <a:gdLst/>
            <a:ahLst/>
            <a:cxnLst/>
            <a:rect r="r" b="b" t="t" l="l"/>
            <a:pathLst>
              <a:path h="614253" w="7315200">
                <a:moveTo>
                  <a:pt x="0" y="0"/>
                </a:moveTo>
                <a:lnTo>
                  <a:pt x="7315200" y="0"/>
                </a:lnTo>
                <a:lnTo>
                  <a:pt x="7315200" y="614253"/>
                </a:lnTo>
                <a:lnTo>
                  <a:pt x="0" y="6142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171072" y="4572650"/>
            <a:ext cx="10983645" cy="3831852"/>
          </a:xfrm>
          <a:prstGeom prst="rect">
            <a:avLst/>
          </a:prstGeom>
        </p:spPr>
        <p:txBody>
          <a:bodyPr anchor="t" rtlCol="false" tIns="0" lIns="0" bIns="0" rIns="0">
            <a:spAutoFit/>
          </a:bodyPr>
          <a:lstStyle/>
          <a:p>
            <a:pPr algn="l">
              <a:lnSpc>
                <a:spcPts val="4389"/>
              </a:lnSpc>
            </a:pPr>
            <a:r>
              <a:rPr lang="en-US" sz="2926" spc="67" b="true">
                <a:solidFill>
                  <a:srgbClr val="FFFFFF"/>
                </a:solidFill>
                <a:latin typeface="Canva Sans Bold"/>
                <a:ea typeface="Canva Sans Bold"/>
                <a:cs typeface="Canva Sans Bold"/>
                <a:sym typeface="Canva Sans Bold"/>
              </a:rPr>
              <a:t>CHƯƠNG I - LẤY YÊU CẦU HỆ THỐNG </a:t>
            </a:r>
          </a:p>
          <a:p>
            <a:pPr algn="l">
              <a:lnSpc>
                <a:spcPts val="4389"/>
              </a:lnSpc>
            </a:pPr>
            <a:r>
              <a:rPr lang="en-US" sz="2926" spc="67" b="true">
                <a:solidFill>
                  <a:srgbClr val="FFFFFF"/>
                </a:solidFill>
                <a:latin typeface="Canva Sans Bold"/>
                <a:ea typeface="Canva Sans Bold"/>
                <a:cs typeface="Canva Sans Bold"/>
                <a:sym typeface="Canva Sans Bold"/>
              </a:rPr>
              <a:t>CHƯƠNG II - PHÂN TÍCH HỆ THỐNG</a:t>
            </a:r>
          </a:p>
          <a:p>
            <a:pPr algn="l">
              <a:lnSpc>
                <a:spcPts val="4389"/>
              </a:lnSpc>
            </a:pPr>
            <a:r>
              <a:rPr lang="en-US" sz="2926" spc="67" b="true">
                <a:solidFill>
                  <a:srgbClr val="FFFFFF"/>
                </a:solidFill>
                <a:latin typeface="Canva Sans Bold"/>
                <a:ea typeface="Canva Sans Bold"/>
                <a:cs typeface="Canva Sans Bold"/>
                <a:sym typeface="Canva Sans Bold"/>
              </a:rPr>
              <a:t>CHƯƠNG III - THIẾT KẾ CƠ SỞ DỮ LIỆU </a:t>
            </a:r>
          </a:p>
          <a:p>
            <a:pPr algn="l">
              <a:lnSpc>
                <a:spcPts val="4389"/>
              </a:lnSpc>
            </a:pPr>
            <a:r>
              <a:rPr lang="en-US" sz="2926" spc="67" b="true">
                <a:solidFill>
                  <a:srgbClr val="FFFFFF"/>
                </a:solidFill>
                <a:latin typeface="Canva Sans Bold"/>
                <a:ea typeface="Canva Sans Bold"/>
                <a:cs typeface="Canva Sans Bold"/>
                <a:sym typeface="Canva Sans Bold"/>
              </a:rPr>
              <a:t>CHƯƠNG IV - THIẾT KẾ GIAO DIỆN </a:t>
            </a:r>
          </a:p>
          <a:p>
            <a:pPr algn="l">
              <a:lnSpc>
                <a:spcPts val="4389"/>
              </a:lnSpc>
            </a:pPr>
            <a:r>
              <a:rPr lang="en-US" sz="2926" spc="67" b="true">
                <a:solidFill>
                  <a:srgbClr val="FFFFFF"/>
                </a:solidFill>
                <a:latin typeface="Canva Sans Bold"/>
                <a:ea typeface="Canva Sans Bold"/>
                <a:cs typeface="Canva Sans Bold"/>
                <a:sym typeface="Canva Sans Bold"/>
              </a:rPr>
              <a:t>CHƯƠNG V - THIẾT KẾ HỆ THỐNG </a:t>
            </a:r>
          </a:p>
          <a:p>
            <a:pPr algn="l">
              <a:lnSpc>
                <a:spcPts val="4389"/>
              </a:lnSpc>
            </a:pPr>
          </a:p>
          <a:p>
            <a:pPr algn="l">
              <a:lnSpc>
                <a:spcPts val="438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2323390" y="3646452"/>
            <a:ext cx="13084230" cy="5945147"/>
          </a:xfrm>
          <a:custGeom>
            <a:avLst/>
            <a:gdLst/>
            <a:ahLst/>
            <a:cxnLst/>
            <a:rect r="r" b="b" t="t" l="l"/>
            <a:pathLst>
              <a:path h="5945147" w="13084230">
                <a:moveTo>
                  <a:pt x="0" y="0"/>
                </a:moveTo>
                <a:lnTo>
                  <a:pt x="13084230" y="0"/>
                </a:lnTo>
                <a:lnTo>
                  <a:pt x="13084230" y="5945147"/>
                </a:lnTo>
                <a:lnTo>
                  <a:pt x="0" y="5945147"/>
                </a:lnTo>
                <a:lnTo>
                  <a:pt x="0" y="0"/>
                </a:lnTo>
                <a:close/>
              </a:path>
            </a:pathLst>
          </a:custGeom>
          <a:blipFill>
            <a:blip r:embed="rId8"/>
            <a:stretch>
              <a:fillRect l="0" t="0" r="0"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4300572" y="2018875"/>
            <a:ext cx="9686856"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THÔNG TIN VỀ ĐẶT LỊCH </a:t>
            </a:r>
          </a:p>
        </p:txBody>
      </p:sp>
    </p:spTree>
  </p:cSld>
  <p:clrMapOvr>
    <a:masterClrMapping/>
  </p:clrMapOvr>
  <p:transition spd="fast">
    <p:cover dir="ld"/>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1120470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3576475"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5948247"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886550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0171198" y="2226700"/>
            <a:ext cx="3405277" cy="7373559"/>
          </a:xfrm>
          <a:custGeom>
            <a:avLst/>
            <a:gdLst/>
            <a:ahLst/>
            <a:cxnLst/>
            <a:rect r="r" b="b" t="t" l="l"/>
            <a:pathLst>
              <a:path h="7373559" w="3405277">
                <a:moveTo>
                  <a:pt x="0" y="0"/>
                </a:moveTo>
                <a:lnTo>
                  <a:pt x="3405277" y="0"/>
                </a:lnTo>
                <a:lnTo>
                  <a:pt x="3405277" y="7373559"/>
                </a:lnTo>
                <a:lnTo>
                  <a:pt x="0" y="7373559"/>
                </a:lnTo>
                <a:lnTo>
                  <a:pt x="0" y="0"/>
                </a:lnTo>
                <a:close/>
              </a:path>
            </a:pathLst>
          </a:custGeom>
          <a:blipFill>
            <a:blip r:embed="rId8"/>
            <a:stretch>
              <a:fillRect l="0" t="0" r="0" b="0"/>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0" y="4629764"/>
            <a:ext cx="9686856"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MÔ TẢ</a:t>
            </a:r>
          </a:p>
        </p:txBody>
      </p:sp>
    </p:spTree>
  </p:cSld>
  <p:clrMapOvr>
    <a:masterClrMapping/>
  </p:clrMapOvr>
  <p:transition spd="fast">
    <p:cover dir="r"/>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35432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461157" y="808418"/>
            <a:ext cx="2213848" cy="766281"/>
            <a:chOff x="0" y="0"/>
            <a:chExt cx="583071" cy="201819"/>
          </a:xfrm>
        </p:grpSpPr>
        <p:sp>
          <p:nvSpPr>
            <p:cNvPr name="Freeform 7" id="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8" id="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9" id="9"/>
          <p:cNvGrpSpPr/>
          <p:nvPr/>
        </p:nvGrpSpPr>
        <p:grpSpPr>
          <a:xfrm rot="0">
            <a:off x="11204702" y="808418"/>
            <a:ext cx="2213848" cy="766281"/>
            <a:chOff x="0" y="0"/>
            <a:chExt cx="583071" cy="201819"/>
          </a:xfrm>
        </p:grpSpPr>
        <p:sp>
          <p:nvSpPr>
            <p:cNvPr name="Freeform 10" id="1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1" id="1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2" id="12"/>
          <p:cNvGrpSpPr/>
          <p:nvPr/>
        </p:nvGrpSpPr>
        <p:grpSpPr>
          <a:xfrm rot="0">
            <a:off x="13576475" y="808418"/>
            <a:ext cx="2213848" cy="766281"/>
            <a:chOff x="0" y="0"/>
            <a:chExt cx="583071" cy="201819"/>
          </a:xfrm>
        </p:grpSpPr>
        <p:sp>
          <p:nvSpPr>
            <p:cNvPr name="Freeform 13" id="1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4" id="1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5" id="15"/>
          <p:cNvGrpSpPr/>
          <p:nvPr/>
        </p:nvGrpSpPr>
        <p:grpSpPr>
          <a:xfrm rot="0">
            <a:off x="15948247" y="808418"/>
            <a:ext cx="2213848" cy="766281"/>
            <a:chOff x="0" y="0"/>
            <a:chExt cx="583071" cy="201819"/>
          </a:xfrm>
        </p:grpSpPr>
        <p:sp>
          <p:nvSpPr>
            <p:cNvPr name="Freeform 16" id="1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7" id="1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8" id="18"/>
          <p:cNvGrpSpPr/>
          <p:nvPr/>
        </p:nvGrpSpPr>
        <p:grpSpPr>
          <a:xfrm rot="0">
            <a:off x="8865505" y="808418"/>
            <a:ext cx="2213848" cy="766281"/>
            <a:chOff x="0" y="0"/>
            <a:chExt cx="583071" cy="201819"/>
          </a:xfrm>
        </p:grpSpPr>
        <p:sp>
          <p:nvSpPr>
            <p:cNvPr name="Freeform 19" id="1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0" id="2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1" id="21"/>
          <p:cNvSpPr/>
          <p:nvPr/>
        </p:nvSpPr>
        <p:spPr>
          <a:xfrm flipH="false" flipV="false" rot="0">
            <a:off x="9972429" y="1878910"/>
            <a:ext cx="3675071" cy="7957753"/>
          </a:xfrm>
          <a:custGeom>
            <a:avLst/>
            <a:gdLst/>
            <a:ahLst/>
            <a:cxnLst/>
            <a:rect r="r" b="b" t="t" l="l"/>
            <a:pathLst>
              <a:path h="7957753" w="3675071">
                <a:moveTo>
                  <a:pt x="0" y="0"/>
                </a:moveTo>
                <a:lnTo>
                  <a:pt x="3675071" y="0"/>
                </a:lnTo>
                <a:lnTo>
                  <a:pt x="3675071" y="7957753"/>
                </a:lnTo>
                <a:lnTo>
                  <a:pt x="0" y="7957753"/>
                </a:lnTo>
                <a:lnTo>
                  <a:pt x="0" y="0"/>
                </a:lnTo>
                <a:close/>
              </a:path>
            </a:pathLst>
          </a:custGeom>
          <a:blipFill>
            <a:blip r:embed="rId7"/>
            <a:stretch>
              <a:fillRect l="0" t="0" r="0" b="0"/>
            </a:stretch>
          </a:blipFill>
        </p:spPr>
      </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9525" y="4515449"/>
            <a:ext cx="9686856"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TIN NHẮN</a:t>
            </a:r>
          </a:p>
        </p:txBody>
      </p:sp>
    </p:spTree>
  </p:cSld>
  <p:clrMapOvr>
    <a:masterClrMapping/>
  </p:clrMapOvr>
  <p:transition spd="fast">
    <p:wipe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2849810" y="4801214"/>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29122" y="438335"/>
            <a:ext cx="10922401" cy="6732171"/>
          </a:xfrm>
          <a:custGeom>
            <a:avLst/>
            <a:gdLst/>
            <a:ahLst/>
            <a:cxnLst/>
            <a:rect r="r" b="b" t="t" l="l"/>
            <a:pathLst>
              <a:path h="6732171" w="10922401">
                <a:moveTo>
                  <a:pt x="10922401" y="0"/>
                </a:moveTo>
                <a:lnTo>
                  <a:pt x="0" y="0"/>
                </a:lnTo>
                <a:lnTo>
                  <a:pt x="0" y="6732171"/>
                </a:lnTo>
                <a:lnTo>
                  <a:pt x="10922401" y="6732171"/>
                </a:lnTo>
                <a:lnTo>
                  <a:pt x="109224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461157" y="808418"/>
            <a:ext cx="2213848" cy="766281"/>
            <a:chOff x="0" y="0"/>
            <a:chExt cx="583071" cy="201819"/>
          </a:xfrm>
        </p:grpSpPr>
        <p:sp>
          <p:nvSpPr>
            <p:cNvPr name="Freeform 7" id="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8" id="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9" id="9"/>
          <p:cNvGrpSpPr/>
          <p:nvPr/>
        </p:nvGrpSpPr>
        <p:grpSpPr>
          <a:xfrm rot="0">
            <a:off x="11204702" y="808418"/>
            <a:ext cx="2213848" cy="766281"/>
            <a:chOff x="0" y="0"/>
            <a:chExt cx="583071" cy="201819"/>
          </a:xfrm>
        </p:grpSpPr>
        <p:sp>
          <p:nvSpPr>
            <p:cNvPr name="Freeform 10" id="1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1" id="1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2" id="12"/>
          <p:cNvGrpSpPr/>
          <p:nvPr/>
        </p:nvGrpSpPr>
        <p:grpSpPr>
          <a:xfrm rot="0">
            <a:off x="13576475" y="808418"/>
            <a:ext cx="2213848" cy="766281"/>
            <a:chOff x="0" y="0"/>
            <a:chExt cx="583071" cy="201819"/>
          </a:xfrm>
        </p:grpSpPr>
        <p:sp>
          <p:nvSpPr>
            <p:cNvPr name="Freeform 13" id="1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0000"/>
            </a:solidFill>
            <a:ln w="38100" cap="sq">
              <a:solidFill>
                <a:srgbClr val="7AFFFF"/>
              </a:solidFill>
              <a:prstDash val="solid"/>
              <a:miter/>
            </a:ln>
          </p:spPr>
        </p:sp>
        <p:sp>
          <p:nvSpPr>
            <p:cNvPr name="TextBox 14" id="1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5" id="15"/>
          <p:cNvGrpSpPr/>
          <p:nvPr/>
        </p:nvGrpSpPr>
        <p:grpSpPr>
          <a:xfrm rot="0">
            <a:off x="15948247" y="808418"/>
            <a:ext cx="2213848" cy="766281"/>
            <a:chOff x="0" y="0"/>
            <a:chExt cx="583071" cy="201819"/>
          </a:xfrm>
        </p:grpSpPr>
        <p:sp>
          <p:nvSpPr>
            <p:cNvPr name="Freeform 16" id="1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7" id="1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8" id="18"/>
          <p:cNvGrpSpPr/>
          <p:nvPr/>
        </p:nvGrpSpPr>
        <p:grpSpPr>
          <a:xfrm rot="0">
            <a:off x="8865505" y="808418"/>
            <a:ext cx="2213848" cy="766281"/>
            <a:chOff x="0" y="0"/>
            <a:chExt cx="583071" cy="201819"/>
          </a:xfrm>
        </p:grpSpPr>
        <p:sp>
          <p:nvSpPr>
            <p:cNvPr name="Freeform 19" id="1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20" id="2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1" id="21"/>
          <p:cNvSpPr/>
          <p:nvPr/>
        </p:nvSpPr>
        <p:spPr>
          <a:xfrm flipH="false" flipV="false" rot="0">
            <a:off x="10019206" y="1842808"/>
            <a:ext cx="3557269" cy="8056687"/>
          </a:xfrm>
          <a:custGeom>
            <a:avLst/>
            <a:gdLst/>
            <a:ahLst/>
            <a:cxnLst/>
            <a:rect r="r" b="b" t="t" l="l"/>
            <a:pathLst>
              <a:path h="8056687" w="3557269">
                <a:moveTo>
                  <a:pt x="0" y="0"/>
                </a:moveTo>
                <a:lnTo>
                  <a:pt x="3557269" y="0"/>
                </a:lnTo>
                <a:lnTo>
                  <a:pt x="3557269" y="8056687"/>
                </a:lnTo>
                <a:lnTo>
                  <a:pt x="0" y="8056687"/>
                </a:lnTo>
                <a:lnTo>
                  <a:pt x="0" y="0"/>
                </a:lnTo>
                <a:close/>
              </a:path>
            </a:pathLst>
          </a:custGeom>
          <a:blipFill>
            <a:blip r:embed="rId7"/>
            <a:stretch>
              <a:fillRect l="-2303" t="0" r="-2303" b="0"/>
            </a:stretch>
          </a:blipFill>
        </p:spPr>
      </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311423" y="4629764"/>
            <a:ext cx="9686856" cy="1084653"/>
          </a:xfrm>
          <a:prstGeom prst="rect">
            <a:avLst/>
          </a:prstGeom>
        </p:spPr>
        <p:txBody>
          <a:bodyPr anchor="t" rtlCol="false" tIns="0" lIns="0" bIns="0" rIns="0">
            <a:spAutoFit/>
          </a:bodyPr>
          <a:lstStyle/>
          <a:p>
            <a:pPr algn="ctr">
              <a:lnSpc>
                <a:spcPts val="9047"/>
              </a:lnSpc>
              <a:spcBef>
                <a:spcPct val="0"/>
              </a:spcBef>
            </a:pPr>
            <a:r>
              <a:rPr lang="en-US" b="true" sz="6031" spc="138">
                <a:solidFill>
                  <a:srgbClr val="7AFFFF"/>
                </a:solidFill>
                <a:latin typeface="Canva Sans Bold"/>
                <a:ea typeface="Canva Sans Bold"/>
                <a:cs typeface="Canva Sans Bold"/>
                <a:sym typeface="Canva Sans Bold"/>
              </a:rPr>
              <a:t>TÀI KHOẢN </a:t>
            </a:r>
          </a:p>
        </p:txBody>
      </p:sp>
    </p:spTree>
  </p:cSld>
  <p:clrMapOvr>
    <a:masterClrMapping/>
  </p:clrMapOvr>
  <p:transition spd="fast">
    <p:wipe dir="r"/>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771399" y="-4258119"/>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839722" y="-41148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3367545" y="3399090"/>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387099" y="3658203"/>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Recommendation</a:t>
            </a:r>
          </a:p>
        </p:txBody>
      </p:sp>
      <p:sp>
        <p:nvSpPr>
          <p:cNvPr name="TextBox 12" id="12"/>
          <p:cNvSpPr txBox="true"/>
          <p:nvPr/>
        </p:nvSpPr>
        <p:spPr>
          <a:xfrm rot="0">
            <a:off x="3430741" y="4794079"/>
            <a:ext cx="12714407" cy="1293495"/>
          </a:xfrm>
          <a:prstGeom prst="rect">
            <a:avLst/>
          </a:prstGeom>
        </p:spPr>
        <p:txBody>
          <a:bodyPr anchor="t" rtlCol="false" tIns="0" lIns="0" bIns="0" rIns="0">
            <a:spAutoFit/>
          </a:bodyPr>
          <a:lstStyle/>
          <a:p>
            <a:pPr algn="just">
              <a:lnSpc>
                <a:spcPts val="3450"/>
              </a:lnSpc>
            </a:pPr>
            <a:r>
              <a:rPr lang="en-US" sz="2300" spc="52">
                <a:solidFill>
                  <a:srgbClr val="FFFFFF"/>
                </a:solidFill>
                <a:latin typeface="Canva Sans"/>
                <a:ea typeface="Canva Sans"/>
                <a:cs typeface="Canva Sans"/>
                <a:sym typeface="Canva Sans"/>
              </a:rPr>
              <a:t>Lorem ipsum dolor sit amet, consectetur adipiscing elit. Quisque euismod maximus nisi, quis tincidunt dolor facilisis a. Sed vitae massa sodales, auctor ipsum a, aliquet dolor.</a:t>
            </a:r>
          </a:p>
        </p:txBody>
      </p:sp>
      <p:sp>
        <p:nvSpPr>
          <p:cNvPr name="Freeform 13" id="13"/>
          <p:cNvSpPr/>
          <p:nvPr/>
        </p:nvSpPr>
        <p:spPr>
          <a:xfrm flipH="false" flipV="false" rot="0">
            <a:off x="2142852" y="4860754"/>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
        <p:nvSpPr>
          <p:cNvPr name="TextBox 14" id="14"/>
          <p:cNvSpPr txBox="true"/>
          <p:nvPr/>
        </p:nvSpPr>
        <p:spPr>
          <a:xfrm rot="0">
            <a:off x="3430741" y="6250141"/>
            <a:ext cx="12714407" cy="1731645"/>
          </a:xfrm>
          <a:prstGeom prst="rect">
            <a:avLst/>
          </a:prstGeom>
        </p:spPr>
        <p:txBody>
          <a:bodyPr anchor="t" rtlCol="false" tIns="0" lIns="0" bIns="0" rIns="0">
            <a:spAutoFit/>
          </a:bodyPr>
          <a:lstStyle/>
          <a:p>
            <a:pPr algn="l">
              <a:lnSpc>
                <a:spcPts val="3450"/>
              </a:lnSpc>
            </a:pPr>
            <a:r>
              <a:rPr lang="en-US" sz="2300" spc="52">
                <a:solidFill>
                  <a:srgbClr val="FFFFFF"/>
                </a:solidFill>
                <a:latin typeface="Canva Sans"/>
                <a:ea typeface="Canva Sans"/>
                <a:cs typeface="Canva Sans"/>
                <a:sym typeface="Canva Sans"/>
              </a:rPr>
              <a:t>Lorem ipsum dolor sit amet, consectetur adipiscing elit. Quisque euismod maximus nisi, quis tincidunt dolor facilisis a. Sed vitae massa sodales, auctor ipsum a, aliquet dolor. Pellentesque habitant morbi tristique senectus et netus et malesuada fames ac turpis egestas.</a:t>
            </a:r>
          </a:p>
        </p:txBody>
      </p:sp>
      <p:sp>
        <p:nvSpPr>
          <p:cNvPr name="Freeform 15" id="15"/>
          <p:cNvSpPr/>
          <p:nvPr/>
        </p:nvSpPr>
        <p:spPr>
          <a:xfrm flipH="false" flipV="false" rot="0">
            <a:off x="2142852" y="6316816"/>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
        <p:nvSpPr>
          <p:cNvPr name="TextBox 16" id="16"/>
          <p:cNvSpPr txBox="true"/>
          <p:nvPr/>
        </p:nvSpPr>
        <p:spPr>
          <a:xfrm rot="0">
            <a:off x="3430741" y="7964805"/>
            <a:ext cx="12714407" cy="1293495"/>
          </a:xfrm>
          <a:prstGeom prst="rect">
            <a:avLst/>
          </a:prstGeom>
        </p:spPr>
        <p:txBody>
          <a:bodyPr anchor="t" rtlCol="false" tIns="0" lIns="0" bIns="0" rIns="0">
            <a:spAutoFit/>
          </a:bodyPr>
          <a:lstStyle/>
          <a:p>
            <a:pPr algn="just">
              <a:lnSpc>
                <a:spcPts val="3450"/>
              </a:lnSpc>
            </a:pPr>
            <a:r>
              <a:rPr lang="en-US" sz="2300" spc="52">
                <a:solidFill>
                  <a:srgbClr val="FFFFFF"/>
                </a:solidFill>
                <a:latin typeface="Canva Sans"/>
                <a:ea typeface="Canva Sans"/>
                <a:cs typeface="Canva Sans"/>
                <a:sym typeface="Canva Sans"/>
              </a:rPr>
              <a:t>Lorem ipsum dolor sit amet, consectetur adipiscing elit. Quisque euismod maximus nisi, quis tincidunt dolor facilisis a. Sed vitae massa sodales, auctor ipsum a, aliquet dolor.</a:t>
            </a:r>
          </a:p>
        </p:txBody>
      </p:sp>
      <p:sp>
        <p:nvSpPr>
          <p:cNvPr name="Freeform 17" id="17"/>
          <p:cNvSpPr/>
          <p:nvPr/>
        </p:nvSpPr>
        <p:spPr>
          <a:xfrm flipH="false" flipV="false" rot="0">
            <a:off x="2142852" y="8031480"/>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1E2E"/>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0707" y="2755255"/>
            <a:ext cx="15643729" cy="6669462"/>
          </a:xfrm>
          <a:custGeom>
            <a:avLst/>
            <a:gdLst/>
            <a:ahLst/>
            <a:cxnLst/>
            <a:rect r="r" b="b" t="t" l="l"/>
            <a:pathLst>
              <a:path h="6669462" w="15643729">
                <a:moveTo>
                  <a:pt x="0" y="0"/>
                </a:moveTo>
                <a:lnTo>
                  <a:pt x="15643728" y="0"/>
                </a:lnTo>
                <a:lnTo>
                  <a:pt x="15643728" y="6669462"/>
                </a:lnTo>
                <a:lnTo>
                  <a:pt x="0" y="6669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387099" y="4231639"/>
            <a:ext cx="9513802" cy="2223771"/>
          </a:xfrm>
          <a:prstGeom prst="rect">
            <a:avLst/>
          </a:prstGeom>
        </p:spPr>
        <p:txBody>
          <a:bodyPr anchor="t" rtlCol="false" tIns="0" lIns="0" bIns="0" rIns="0">
            <a:spAutoFit/>
          </a:bodyPr>
          <a:lstStyle/>
          <a:p>
            <a:pPr algn="ctr">
              <a:lnSpc>
                <a:spcPts val="8320"/>
              </a:lnSpc>
            </a:pPr>
            <a:r>
              <a:rPr lang="en-US" b="true" sz="10400">
                <a:solidFill>
                  <a:srgbClr val="FFFFFF"/>
                </a:solidFill>
                <a:latin typeface="TT Autonomous Bold"/>
                <a:ea typeface="TT Autonomous Bold"/>
                <a:cs typeface="TT Autonomous Bold"/>
                <a:sym typeface="TT Autonomous Bold"/>
              </a:rPr>
              <a:t>QNA</a:t>
            </a:r>
          </a:p>
          <a:p>
            <a:pPr algn="ctr">
              <a:lnSpc>
                <a:spcPts val="8320"/>
              </a:lnSpc>
            </a:pPr>
            <a:r>
              <a:rPr lang="en-US" b="true" sz="10400">
                <a:solidFill>
                  <a:srgbClr val="FFFFFF"/>
                </a:solidFill>
                <a:latin typeface="TT Autonomous Bold"/>
                <a:ea typeface="TT Autonomous Bold"/>
                <a:cs typeface="TT Autonomous Bold"/>
                <a:sym typeface="TT Autonomous Bold"/>
              </a:rPr>
              <a:t>SESSION</a:t>
            </a:r>
          </a:p>
        </p:txBody>
      </p:sp>
      <p:sp>
        <p:nvSpPr>
          <p:cNvPr name="Freeform 6" id="6"/>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6"/>
            <a:stretch>
              <a:fillRect l="0" t="0" r="0" b="0"/>
            </a:stretch>
          </a:blipFill>
        </p:spPr>
      </p:sp>
      <p:sp>
        <p:nvSpPr>
          <p:cNvPr name="Freeform 7" id="7"/>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7"/>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87099" y="4231639"/>
            <a:ext cx="9513802" cy="2223771"/>
          </a:xfrm>
          <a:prstGeom prst="rect">
            <a:avLst/>
          </a:prstGeom>
        </p:spPr>
        <p:txBody>
          <a:bodyPr anchor="t" rtlCol="false" tIns="0" lIns="0" bIns="0" rIns="0">
            <a:spAutoFit/>
          </a:bodyPr>
          <a:lstStyle/>
          <a:p>
            <a:pPr algn="ctr">
              <a:lnSpc>
                <a:spcPts val="8320"/>
              </a:lnSpc>
            </a:pPr>
            <a:r>
              <a:rPr lang="en-US" b="true" sz="10400">
                <a:solidFill>
                  <a:srgbClr val="FFFFFF"/>
                </a:solidFill>
                <a:latin typeface="TT Autonomous Bold"/>
                <a:ea typeface="TT Autonomous Bold"/>
                <a:cs typeface="TT Autonomous Bold"/>
                <a:sym typeface="TT Autonomous Bold"/>
              </a:rPr>
              <a:t>THANK</a:t>
            </a:r>
          </a:p>
          <a:p>
            <a:pPr algn="ctr">
              <a:lnSpc>
                <a:spcPts val="8320"/>
              </a:lnSpc>
            </a:pPr>
            <a:r>
              <a:rPr lang="en-US" b="true" sz="10400">
                <a:solidFill>
                  <a:srgbClr val="FFFFFF"/>
                </a:solidFill>
                <a:latin typeface="TT Autonomous Bold"/>
                <a:ea typeface="TT Autonomous Bold"/>
                <a:cs typeface="TT Autonomous Bold"/>
                <a:sym typeface="TT Autonomous Bold"/>
              </a:rPr>
              <a:t>YOU</a:t>
            </a:r>
          </a:p>
        </p:txBody>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6" id="6"/>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5059553" y="3388244"/>
            <a:ext cx="7315200" cy="443345"/>
          </a:xfrm>
          <a:custGeom>
            <a:avLst/>
            <a:gdLst/>
            <a:ahLst/>
            <a:cxnLst/>
            <a:rect r="r" b="b" t="t" l="l"/>
            <a:pathLst>
              <a:path h="443345" w="7315200">
                <a:moveTo>
                  <a:pt x="0" y="0"/>
                </a:moveTo>
                <a:lnTo>
                  <a:pt x="7315200" y="0"/>
                </a:lnTo>
                <a:lnTo>
                  <a:pt x="7315200" y="443345"/>
                </a:lnTo>
                <a:lnTo>
                  <a:pt x="0" y="44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false" rot="0">
            <a:off x="594001" y="551379"/>
            <a:ext cx="3793097" cy="4114800"/>
          </a:xfrm>
          <a:custGeom>
            <a:avLst/>
            <a:gdLst/>
            <a:ahLst/>
            <a:cxnLst/>
            <a:rect r="r" b="b" t="t" l="l"/>
            <a:pathLst>
              <a:path h="4114800" w="3793097">
                <a:moveTo>
                  <a:pt x="0" y="0"/>
                </a:moveTo>
                <a:lnTo>
                  <a:pt x="3793098" y="0"/>
                </a:lnTo>
                <a:lnTo>
                  <a:pt x="37930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092659" y="0"/>
            <a:ext cx="5479758" cy="4114800"/>
          </a:xfrm>
          <a:custGeom>
            <a:avLst/>
            <a:gdLst/>
            <a:ahLst/>
            <a:cxnLst/>
            <a:rect r="r" b="b" t="t" l="l"/>
            <a:pathLst>
              <a:path h="4114800" w="5479758">
                <a:moveTo>
                  <a:pt x="0" y="4114800"/>
                </a:moveTo>
                <a:lnTo>
                  <a:pt x="5479758" y="4114800"/>
                </a:lnTo>
                <a:lnTo>
                  <a:pt x="5479758"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18971" y="551379"/>
            <a:ext cx="2799674" cy="2998312"/>
          </a:xfrm>
          <a:custGeom>
            <a:avLst/>
            <a:gdLst/>
            <a:ahLst/>
            <a:cxnLst/>
            <a:rect r="r" b="b" t="t" l="l"/>
            <a:pathLst>
              <a:path h="2998312" w="2799674">
                <a:moveTo>
                  <a:pt x="0" y="0"/>
                </a:moveTo>
                <a:lnTo>
                  <a:pt x="2799673" y="0"/>
                </a:lnTo>
                <a:lnTo>
                  <a:pt x="2799673" y="2998312"/>
                </a:lnTo>
                <a:lnTo>
                  <a:pt x="0" y="2998312"/>
                </a:lnTo>
                <a:lnTo>
                  <a:pt x="0" y="0"/>
                </a:lnTo>
                <a:close/>
              </a:path>
            </a:pathLst>
          </a:custGeom>
          <a:blipFill>
            <a:blip r:embed="rId6"/>
            <a:stretch>
              <a:fillRect l="0" t="0" r="0" b="0"/>
            </a:stretch>
          </a:blipFill>
        </p:spPr>
      </p:sp>
      <p:sp>
        <p:nvSpPr>
          <p:cNvPr name="Freeform 5" id="5"/>
          <p:cNvSpPr/>
          <p:nvPr/>
        </p:nvSpPr>
        <p:spPr>
          <a:xfrm flipH="false" flipV="false" rot="-5400000">
            <a:off x="9663299" y="-563004"/>
            <a:ext cx="3593396" cy="4631994"/>
          </a:xfrm>
          <a:custGeom>
            <a:avLst/>
            <a:gdLst/>
            <a:ahLst/>
            <a:cxnLst/>
            <a:rect r="r" b="b" t="t" l="l"/>
            <a:pathLst>
              <a:path h="4631994" w="3593396">
                <a:moveTo>
                  <a:pt x="0" y="0"/>
                </a:moveTo>
                <a:lnTo>
                  <a:pt x="3593396" y="0"/>
                </a:lnTo>
                <a:lnTo>
                  <a:pt x="3593396" y="4631994"/>
                </a:lnTo>
                <a:lnTo>
                  <a:pt x="0" y="4631994"/>
                </a:lnTo>
                <a:lnTo>
                  <a:pt x="0" y="0"/>
                </a:lnTo>
                <a:close/>
              </a:path>
            </a:pathLst>
          </a:custGeom>
          <a:blipFill>
            <a:blip r:embed="rId7"/>
            <a:stretch>
              <a:fillRect l="0" t="0" r="0" b="0"/>
            </a:stretch>
          </a:blipFill>
        </p:spPr>
      </p:sp>
      <p:grpSp>
        <p:nvGrpSpPr>
          <p:cNvPr name="Group 6" id="6"/>
          <p:cNvGrpSpPr/>
          <p:nvPr/>
        </p:nvGrpSpPr>
        <p:grpSpPr>
          <a:xfrm rot="0">
            <a:off x="11121362" y="3566429"/>
            <a:ext cx="4011176" cy="3008382"/>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8"/>
              <a:stretch>
                <a:fillRect l="-16666" t="0" r="-16666" b="0"/>
              </a:stretch>
            </a:blipFill>
            <a:ln w="38100" cap="sq">
              <a:solidFill>
                <a:srgbClr val="C5FFFF"/>
              </a:solidFill>
              <a:prstDash val="solid"/>
              <a:miter/>
            </a:ln>
          </p:spPr>
        </p:sp>
      </p:grpSp>
      <p:grpSp>
        <p:nvGrpSpPr>
          <p:cNvPr name="Group 8" id="8"/>
          <p:cNvGrpSpPr/>
          <p:nvPr/>
        </p:nvGrpSpPr>
        <p:grpSpPr>
          <a:xfrm rot="0">
            <a:off x="9935573" y="6737707"/>
            <a:ext cx="6995160" cy="5246370"/>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6285" t="0" r="-6285" b="0"/>
              </a:stretch>
            </a:blipFill>
            <a:ln w="38100" cap="sq">
              <a:solidFill>
                <a:srgbClr val="C5FFFF"/>
              </a:solidFill>
              <a:prstDash val="solid"/>
              <a:miter/>
            </a:ln>
          </p:spPr>
        </p:sp>
      </p:grpSp>
      <p:grpSp>
        <p:nvGrpSpPr>
          <p:cNvPr name="Group 10" id="10"/>
          <p:cNvGrpSpPr/>
          <p:nvPr/>
        </p:nvGrpSpPr>
        <p:grpSpPr>
          <a:xfrm rot="0">
            <a:off x="14476613" y="4114522"/>
            <a:ext cx="6995160" cy="5246370"/>
            <a:chOff x="0" y="0"/>
            <a:chExt cx="812800" cy="609600"/>
          </a:xfrm>
        </p:grpSpPr>
        <p:sp>
          <p:nvSpPr>
            <p:cNvPr name="Freeform 11" id="11"/>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10"/>
              <a:stretch>
                <a:fillRect l="-16964" t="0" r="-16964" b="0"/>
              </a:stretch>
            </a:blipFill>
            <a:ln w="38100" cap="sq">
              <a:solidFill>
                <a:srgbClr val="C5FFFF"/>
              </a:solidFill>
              <a:prstDash val="solid"/>
              <a:miter/>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 </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505925" y="141804"/>
            <a:ext cx="4869507"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LẤY YÊU CẦU HỆ THỐNG </a:t>
            </a:r>
          </a:p>
        </p:txBody>
      </p:sp>
      <p:sp>
        <p:nvSpPr>
          <p:cNvPr name="TextBox 28" id="28"/>
          <p:cNvSpPr txBox="true"/>
          <p:nvPr/>
        </p:nvSpPr>
        <p:spPr>
          <a:xfrm rot="0">
            <a:off x="1881857" y="3937731"/>
            <a:ext cx="14524286" cy="4945634"/>
          </a:xfrm>
          <a:prstGeom prst="rect">
            <a:avLst/>
          </a:prstGeom>
        </p:spPr>
        <p:txBody>
          <a:bodyPr anchor="t" rtlCol="false" tIns="0" lIns="0" bIns="0" rIns="0">
            <a:spAutoFit/>
          </a:bodyPr>
          <a:lstStyle/>
          <a:p>
            <a:pPr algn="ctr">
              <a:lnSpc>
                <a:spcPts val="4414"/>
              </a:lnSpc>
              <a:spcBef>
                <a:spcPct val="0"/>
              </a:spcBef>
            </a:pPr>
          </a:p>
          <a:p>
            <a:pPr algn="l">
              <a:lnSpc>
                <a:spcPts val="4414"/>
              </a:lnSpc>
              <a:spcBef>
                <a:spcPct val="0"/>
              </a:spcBef>
            </a:pPr>
            <a:r>
              <a:rPr lang="en-US" sz="2943" spc="67">
                <a:solidFill>
                  <a:srgbClr val="C5FFFF"/>
                </a:solidFill>
                <a:latin typeface="Canva Sans"/>
                <a:ea typeface="Canva Sans"/>
                <a:cs typeface="Canva Sans"/>
                <a:sym typeface="Canva Sans"/>
              </a:rPr>
              <a:t> </a:t>
            </a:r>
          </a:p>
          <a:p>
            <a:pPr algn="l">
              <a:lnSpc>
                <a:spcPts val="4414"/>
              </a:lnSpc>
              <a:spcBef>
                <a:spcPct val="0"/>
              </a:spcBef>
            </a:pPr>
            <a:r>
              <a:rPr lang="en-US" b="true" sz="2943" spc="67">
                <a:solidFill>
                  <a:srgbClr val="FFFFFF"/>
                </a:solidFill>
                <a:latin typeface="Canva Sans Bold"/>
                <a:ea typeface="Canva Sans Bold"/>
                <a:cs typeface="Canva Sans Bold"/>
                <a:sym typeface="Canva Sans Bold"/>
              </a:rPr>
              <a:t>Mô tả:</a:t>
            </a:r>
            <a:r>
              <a:rPr lang="en-US" b="true" sz="2943" spc="67">
                <a:solidFill>
                  <a:srgbClr val="C5FFFF"/>
                </a:solidFill>
                <a:latin typeface="Canva Sans Bold"/>
                <a:ea typeface="Canva Sans Bold"/>
                <a:cs typeface="Canva Sans Bold"/>
                <a:sym typeface="Canva Sans Bold"/>
              </a:rPr>
              <a:t> </a:t>
            </a:r>
            <a:r>
              <a:rPr lang="en-US" sz="2943" spc="67">
                <a:solidFill>
                  <a:srgbClr val="C5FFFF"/>
                </a:solidFill>
                <a:latin typeface="Canva Sans"/>
                <a:ea typeface="Canva Sans"/>
                <a:cs typeface="Canva Sans"/>
                <a:sym typeface="Canva Sans"/>
              </a:rPr>
              <a:t>Cho phép khách hàng đặt lịch hẹn tại các salon tóc gần khu vực của họ.</a:t>
            </a:r>
          </a:p>
          <a:p>
            <a:pPr algn="l">
              <a:lnSpc>
                <a:spcPts val="4414"/>
              </a:lnSpc>
              <a:spcBef>
                <a:spcPct val="0"/>
              </a:spcBef>
            </a:pPr>
          </a:p>
          <a:p>
            <a:pPr algn="l">
              <a:lnSpc>
                <a:spcPts val="4414"/>
              </a:lnSpc>
              <a:spcBef>
                <a:spcPct val="0"/>
              </a:spcBef>
            </a:pPr>
            <a:r>
              <a:rPr lang="en-US" b="true" sz="2943" spc="67">
                <a:solidFill>
                  <a:srgbClr val="FFFFFF"/>
                </a:solidFill>
                <a:latin typeface="Canva Sans Bold"/>
                <a:ea typeface="Canva Sans Bold"/>
                <a:cs typeface="Canva Sans Bold"/>
                <a:sym typeface="Canva Sans Bold"/>
              </a:rPr>
              <a:t>Chức năng chính:</a:t>
            </a:r>
          </a:p>
          <a:p>
            <a:pPr algn="l">
              <a:lnSpc>
                <a:spcPts val="4414"/>
              </a:lnSpc>
              <a:spcBef>
                <a:spcPct val="0"/>
              </a:spcBef>
            </a:pPr>
            <a:r>
              <a:rPr lang="en-US" sz="2943" spc="67">
                <a:solidFill>
                  <a:srgbClr val="C5FFFF"/>
                </a:solidFill>
                <a:latin typeface="Canva Sans"/>
                <a:ea typeface="Canva Sans"/>
                <a:cs typeface="Canva Sans"/>
                <a:sym typeface="Canva Sans"/>
              </a:rPr>
              <a:t>- Tìm kiếm salon theo vị trí.</a:t>
            </a:r>
          </a:p>
          <a:p>
            <a:pPr algn="l">
              <a:lnSpc>
                <a:spcPts val="4414"/>
              </a:lnSpc>
              <a:spcBef>
                <a:spcPct val="0"/>
              </a:spcBef>
            </a:pPr>
            <a:r>
              <a:rPr lang="en-US" sz="2943" spc="67">
                <a:solidFill>
                  <a:srgbClr val="C5FFFF"/>
                </a:solidFill>
                <a:latin typeface="Canva Sans"/>
                <a:ea typeface="Canva Sans"/>
                <a:cs typeface="Canva Sans"/>
                <a:sym typeface="Canva Sans"/>
              </a:rPr>
              <a:t>- Chọn kiểu tóc và stylist.</a:t>
            </a:r>
          </a:p>
          <a:p>
            <a:pPr algn="l">
              <a:lnSpc>
                <a:spcPts val="4414"/>
              </a:lnSpc>
              <a:spcBef>
                <a:spcPct val="0"/>
              </a:spcBef>
            </a:pPr>
            <a:r>
              <a:rPr lang="en-US" sz="2943" spc="67">
                <a:solidFill>
                  <a:srgbClr val="C5FFFF"/>
                </a:solidFill>
                <a:latin typeface="Canva Sans"/>
                <a:ea typeface="Canva Sans"/>
                <a:cs typeface="Canva Sans"/>
                <a:sym typeface="Canva Sans"/>
              </a:rPr>
              <a:t>- Đặt lịch hẹn theo thời gian mong muốn.</a:t>
            </a:r>
          </a:p>
          <a:p>
            <a:pPr algn="l">
              <a:lnSpc>
                <a:spcPts val="4414"/>
              </a:lnSpc>
              <a:spcBef>
                <a:spcPct val="0"/>
              </a:spcBef>
            </a:pPr>
            <a:r>
              <a:rPr lang="en-US" sz="2943" spc="67">
                <a:solidFill>
                  <a:srgbClr val="C5FFFF"/>
                </a:solidFill>
                <a:latin typeface="Canva Sans"/>
                <a:ea typeface="Canva Sans"/>
                <a:cs typeface="Canva Sans"/>
                <a:sym typeface="Canva Sans"/>
              </a:rPr>
              <a:t>- Nhận thông báo xác nhận và nhắc nhở.</a:t>
            </a:r>
          </a:p>
        </p:txBody>
      </p:sp>
      <p:sp>
        <p:nvSpPr>
          <p:cNvPr name="TextBox 29" id="29"/>
          <p:cNvSpPr txBox="true"/>
          <p:nvPr/>
        </p:nvSpPr>
        <p:spPr>
          <a:xfrm rot="0">
            <a:off x="1173286" y="2347056"/>
            <a:ext cx="14852827" cy="752475"/>
          </a:xfrm>
          <a:prstGeom prst="rect">
            <a:avLst/>
          </a:prstGeom>
        </p:spPr>
        <p:txBody>
          <a:bodyPr anchor="t" rtlCol="false" tIns="0" lIns="0" bIns="0" rIns="0">
            <a:spAutoFit/>
          </a:bodyPr>
          <a:lstStyle/>
          <a:p>
            <a:pPr algn="l" marL="863599" indent="-431800" lvl="1">
              <a:lnSpc>
                <a:spcPts val="5999"/>
              </a:lnSpc>
              <a:spcBef>
                <a:spcPct val="0"/>
              </a:spcBef>
              <a:buAutoNum type="arabicPeriod" startAt="1"/>
            </a:pPr>
            <a:r>
              <a:rPr lang="en-US" sz="3999" spc="91">
                <a:solidFill>
                  <a:srgbClr val="FFFFFF"/>
                </a:solidFill>
                <a:latin typeface="DFVN Brasika Display"/>
                <a:ea typeface="DFVN Brasika Display"/>
                <a:cs typeface="DFVN Brasika Display"/>
                <a:sym typeface="DFVN Brasika Display"/>
              </a:rPr>
              <a:t>LỰA CHỌN ĐỒ ÁN </a:t>
            </a:r>
          </a:p>
        </p:txBody>
      </p:sp>
      <p:sp>
        <p:nvSpPr>
          <p:cNvPr name="Freeform 30" id="30"/>
          <p:cNvSpPr/>
          <p:nvPr/>
        </p:nvSpPr>
        <p:spPr>
          <a:xfrm flipH="false" flipV="false" rot="417921">
            <a:off x="653941" y="4847487"/>
            <a:ext cx="1109098" cy="1102628"/>
          </a:xfrm>
          <a:custGeom>
            <a:avLst/>
            <a:gdLst/>
            <a:ahLst/>
            <a:cxnLst/>
            <a:rect r="r" b="b" t="t" l="l"/>
            <a:pathLst>
              <a:path h="1102628" w="1109098">
                <a:moveTo>
                  <a:pt x="0" y="0"/>
                </a:moveTo>
                <a:lnTo>
                  <a:pt x="1109098" y="0"/>
                </a:lnTo>
                <a:lnTo>
                  <a:pt x="1109098" y="1102629"/>
                </a:lnTo>
                <a:lnTo>
                  <a:pt x="0" y="1102629"/>
                </a:lnTo>
                <a:lnTo>
                  <a:pt x="0" y="0"/>
                </a:lnTo>
                <a:close/>
              </a:path>
            </a:pathLst>
          </a:custGeom>
          <a:blipFill>
            <a:blip r:embed="rId8"/>
            <a:stretch>
              <a:fillRect l="0" t="0" r="0" b="0"/>
            </a:stretch>
          </a:blipFill>
        </p:spPr>
      </p:sp>
      <p:sp>
        <p:nvSpPr>
          <p:cNvPr name="TextBox 31" id="31"/>
          <p:cNvSpPr txBox="true"/>
          <p:nvPr/>
        </p:nvSpPr>
        <p:spPr>
          <a:xfrm rot="0">
            <a:off x="4041382" y="3927396"/>
            <a:ext cx="10196364" cy="693046"/>
          </a:xfrm>
          <a:prstGeom prst="rect">
            <a:avLst/>
          </a:prstGeom>
        </p:spPr>
        <p:txBody>
          <a:bodyPr anchor="t" rtlCol="false" tIns="0" lIns="0" bIns="0" rIns="0">
            <a:spAutoFit/>
          </a:bodyPr>
          <a:lstStyle/>
          <a:p>
            <a:pPr algn="ctr">
              <a:lnSpc>
                <a:spcPts val="5714"/>
              </a:lnSpc>
              <a:spcBef>
                <a:spcPct val="0"/>
              </a:spcBef>
            </a:pPr>
            <a:r>
              <a:rPr lang="en-US" b="true" sz="3809" spc="87">
                <a:solidFill>
                  <a:srgbClr val="FFFFFF"/>
                </a:solidFill>
                <a:latin typeface="Canva Sans Bold"/>
                <a:ea typeface="Canva Sans Bold"/>
                <a:cs typeface="Canva Sans Bold"/>
                <a:sym typeface="Canva Sans Bold"/>
              </a:rPr>
              <a:t>Mini App Đặt Lịch Hẹn Cắt Tóc và Tư vấn </a:t>
            </a:r>
          </a:p>
        </p:txBody>
      </p:sp>
      <p:sp>
        <p:nvSpPr>
          <p:cNvPr name="Freeform 32" id="32"/>
          <p:cNvSpPr/>
          <p:nvPr/>
        </p:nvSpPr>
        <p:spPr>
          <a:xfrm flipH="false" flipV="false" rot="417921">
            <a:off x="653941" y="5902096"/>
            <a:ext cx="1109098" cy="1102628"/>
          </a:xfrm>
          <a:custGeom>
            <a:avLst/>
            <a:gdLst/>
            <a:ahLst/>
            <a:cxnLst/>
            <a:rect r="r" b="b" t="t" l="l"/>
            <a:pathLst>
              <a:path h="1102628" w="1109098">
                <a:moveTo>
                  <a:pt x="0" y="0"/>
                </a:moveTo>
                <a:lnTo>
                  <a:pt x="1109098" y="0"/>
                </a:lnTo>
                <a:lnTo>
                  <a:pt x="1109098" y="1102629"/>
                </a:lnTo>
                <a:lnTo>
                  <a:pt x="0" y="1102629"/>
                </a:lnTo>
                <a:lnTo>
                  <a:pt x="0" y="0"/>
                </a:lnTo>
                <a:close/>
              </a:path>
            </a:pathLst>
          </a:custGeom>
          <a:blipFill>
            <a:blip r:embed="rId8"/>
            <a:stretch>
              <a:fillRect l="0" t="0" r="0" b="0"/>
            </a:stretch>
          </a:blipFill>
        </p:spPr>
      </p:sp>
      <p:grpSp>
        <p:nvGrpSpPr>
          <p:cNvPr name="Group 33" id="33"/>
          <p:cNvGrpSpPr/>
          <p:nvPr/>
        </p:nvGrpSpPr>
        <p:grpSpPr>
          <a:xfrm rot="0">
            <a:off x="15727858" y="7283550"/>
            <a:ext cx="4011176" cy="3008382"/>
            <a:chOff x="0" y="0"/>
            <a:chExt cx="812800" cy="609600"/>
          </a:xfrm>
        </p:grpSpPr>
        <p:sp>
          <p:nvSpPr>
            <p:cNvPr name="Freeform 34" id="34"/>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9999" t="0" r="-10000" b="0"/>
              </a:stretch>
            </a:blipFill>
            <a:ln w="38100" cap="sq">
              <a:solidFill>
                <a:srgbClr val="C5FFFF"/>
              </a:solidFill>
              <a:prstDash val="solid"/>
              <a:miter/>
            </a:ln>
          </p:spPr>
        </p:sp>
      </p:grpSp>
      <p:grpSp>
        <p:nvGrpSpPr>
          <p:cNvPr name="Group 35" id="35"/>
          <p:cNvGrpSpPr/>
          <p:nvPr/>
        </p:nvGrpSpPr>
        <p:grpSpPr>
          <a:xfrm rot="0">
            <a:off x="12605891" y="8455125"/>
            <a:ext cx="4011176" cy="3008382"/>
            <a:chOff x="0" y="0"/>
            <a:chExt cx="812800" cy="609600"/>
          </a:xfrm>
        </p:grpSpPr>
        <p:sp>
          <p:nvSpPr>
            <p:cNvPr name="Freeform 36" id="36"/>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9999" t="0" r="-10000" b="0"/>
              </a:stretch>
            </a:blipFill>
            <a:ln w="38100" cap="sq">
              <a:solidFill>
                <a:srgbClr val="C5FFFF"/>
              </a:solidFill>
              <a:prstDash val="solid"/>
              <a:miter/>
            </a:ln>
          </p:spPr>
        </p:sp>
      </p:grpSp>
      <p:grpSp>
        <p:nvGrpSpPr>
          <p:cNvPr name="Group 37" id="37"/>
          <p:cNvGrpSpPr/>
          <p:nvPr/>
        </p:nvGrpSpPr>
        <p:grpSpPr>
          <a:xfrm rot="0">
            <a:off x="9407375" y="9493792"/>
            <a:ext cx="4011176" cy="3008382"/>
            <a:chOff x="0" y="0"/>
            <a:chExt cx="812800" cy="609600"/>
          </a:xfrm>
        </p:grpSpPr>
        <p:sp>
          <p:nvSpPr>
            <p:cNvPr name="Freeform 38" id="38"/>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9999" t="0" r="-10000" b="0"/>
              </a:stretch>
            </a:blipFill>
            <a:ln w="38100" cap="sq">
              <a:solidFill>
                <a:srgbClr val="C5FFFF"/>
              </a:solid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5400000">
            <a:off x="1369065" y="11340045"/>
            <a:ext cx="15847459" cy="191878"/>
          </a:xfrm>
          <a:custGeom>
            <a:avLst/>
            <a:gdLst/>
            <a:ahLst/>
            <a:cxnLst/>
            <a:rect r="r" b="b" t="t" l="l"/>
            <a:pathLst>
              <a:path h="191878" w="15847459">
                <a:moveTo>
                  <a:pt x="0" y="0"/>
                </a:moveTo>
                <a:lnTo>
                  <a:pt x="15847460" y="0"/>
                </a:lnTo>
                <a:lnTo>
                  <a:pt x="15847460" y="191878"/>
                </a:lnTo>
                <a:lnTo>
                  <a:pt x="0" y="191878"/>
                </a:lnTo>
                <a:lnTo>
                  <a:pt x="0" y="0"/>
                </a:lnTo>
                <a:close/>
              </a:path>
            </a:pathLst>
          </a:custGeom>
          <a:blipFill>
            <a:blip r:embed="rId8"/>
            <a:stretch>
              <a:fillRect l="0" t="0" r="0" b="-96154"/>
            </a:stretch>
          </a:blipFill>
        </p:spPr>
      </p:sp>
      <p:sp>
        <p:nvSpPr>
          <p:cNvPr name="TextBox 23" id="23"/>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 </a:t>
            </a:r>
          </a:p>
        </p:txBody>
      </p:sp>
      <p:sp>
        <p:nvSpPr>
          <p:cNvPr name="TextBox 24" id="24"/>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5" id="25"/>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6" id="26"/>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7" id="27"/>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8" id="28"/>
          <p:cNvSpPr txBox="true"/>
          <p:nvPr/>
        </p:nvSpPr>
        <p:spPr>
          <a:xfrm rot="0">
            <a:off x="1649834" y="141804"/>
            <a:ext cx="4869507"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LẤY YÊU CẦU HỆ THỐNG </a:t>
            </a:r>
          </a:p>
        </p:txBody>
      </p:sp>
      <p:sp>
        <p:nvSpPr>
          <p:cNvPr name="TextBox 29" id="29"/>
          <p:cNvSpPr txBox="true"/>
          <p:nvPr/>
        </p:nvSpPr>
        <p:spPr>
          <a:xfrm rot="0">
            <a:off x="1173286" y="2347056"/>
            <a:ext cx="14852827" cy="752475"/>
          </a:xfrm>
          <a:prstGeom prst="rect">
            <a:avLst/>
          </a:prstGeom>
        </p:spPr>
        <p:txBody>
          <a:bodyPr anchor="t" rtlCol="false" tIns="0" lIns="0" bIns="0" rIns="0">
            <a:spAutoFit/>
          </a:bodyPr>
          <a:lstStyle/>
          <a:p>
            <a:pPr algn="l">
              <a:lnSpc>
                <a:spcPts val="5999"/>
              </a:lnSpc>
              <a:spcBef>
                <a:spcPct val="0"/>
              </a:spcBef>
            </a:pPr>
            <a:r>
              <a:rPr lang="en-US" sz="3999" spc="91">
                <a:solidFill>
                  <a:srgbClr val="FFFFFF"/>
                </a:solidFill>
                <a:latin typeface="DFVN Brasika Display"/>
                <a:ea typeface="DFVN Brasika Display"/>
                <a:cs typeface="DFVN Brasika Display"/>
                <a:sym typeface="DFVN Brasika Display"/>
              </a:rPr>
              <a:t>2. YÊU CẦU</a:t>
            </a:r>
          </a:p>
        </p:txBody>
      </p:sp>
      <p:sp>
        <p:nvSpPr>
          <p:cNvPr name="Freeform 30" id="30"/>
          <p:cNvSpPr/>
          <p:nvPr/>
        </p:nvSpPr>
        <p:spPr>
          <a:xfrm flipH="false" flipV="false" rot="0">
            <a:off x="1325686" y="4745594"/>
            <a:ext cx="16126095" cy="47625"/>
          </a:xfrm>
          <a:custGeom>
            <a:avLst/>
            <a:gdLst/>
            <a:ahLst/>
            <a:cxnLst/>
            <a:rect r="r" b="b" t="t" l="l"/>
            <a:pathLst>
              <a:path h="47625" w="16126095">
                <a:moveTo>
                  <a:pt x="0" y="0"/>
                </a:moveTo>
                <a:lnTo>
                  <a:pt x="16126096" y="0"/>
                </a:lnTo>
                <a:lnTo>
                  <a:pt x="16126096" y="47625"/>
                </a:lnTo>
                <a:lnTo>
                  <a:pt x="0" y="47625"/>
                </a:lnTo>
                <a:lnTo>
                  <a:pt x="0" y="0"/>
                </a:lnTo>
                <a:close/>
              </a:path>
            </a:pathLst>
          </a:custGeom>
          <a:blipFill>
            <a:blip r:embed="rId8"/>
            <a:stretch>
              <a:fillRect l="0" t="-302094" r="0" b="-402094"/>
            </a:stretch>
          </a:blipFill>
        </p:spPr>
      </p:sp>
      <p:sp>
        <p:nvSpPr>
          <p:cNvPr name="TextBox 31" id="31"/>
          <p:cNvSpPr txBox="true"/>
          <p:nvPr/>
        </p:nvSpPr>
        <p:spPr>
          <a:xfrm rot="0">
            <a:off x="3241551" y="3937731"/>
            <a:ext cx="4326530" cy="543697"/>
          </a:xfrm>
          <a:prstGeom prst="rect">
            <a:avLst/>
          </a:prstGeom>
        </p:spPr>
        <p:txBody>
          <a:bodyPr anchor="t" rtlCol="false" tIns="0" lIns="0" bIns="0" rIns="0">
            <a:spAutoFit/>
          </a:bodyPr>
          <a:lstStyle/>
          <a:p>
            <a:pPr algn="ctr">
              <a:lnSpc>
                <a:spcPts val="4507"/>
              </a:lnSpc>
              <a:spcBef>
                <a:spcPct val="0"/>
              </a:spcBef>
            </a:pPr>
            <a:r>
              <a:rPr lang="en-US" b="true" sz="3005" spc="69">
                <a:solidFill>
                  <a:srgbClr val="FFFFFF"/>
                </a:solidFill>
                <a:latin typeface="Canva Sans Bold"/>
                <a:ea typeface="Canva Sans Bold"/>
                <a:cs typeface="Canva Sans Bold"/>
                <a:sym typeface="Canva Sans Bold"/>
              </a:rPr>
              <a:t>YÊU CẦU CHỨC NĂNG</a:t>
            </a:r>
          </a:p>
        </p:txBody>
      </p:sp>
      <p:sp>
        <p:nvSpPr>
          <p:cNvPr name="TextBox 32" id="32"/>
          <p:cNvSpPr txBox="true"/>
          <p:nvPr/>
        </p:nvSpPr>
        <p:spPr>
          <a:xfrm rot="0">
            <a:off x="11084454" y="3937731"/>
            <a:ext cx="5126092" cy="543697"/>
          </a:xfrm>
          <a:prstGeom prst="rect">
            <a:avLst/>
          </a:prstGeom>
        </p:spPr>
        <p:txBody>
          <a:bodyPr anchor="t" rtlCol="false" tIns="0" lIns="0" bIns="0" rIns="0">
            <a:spAutoFit/>
          </a:bodyPr>
          <a:lstStyle/>
          <a:p>
            <a:pPr algn="ctr">
              <a:lnSpc>
                <a:spcPts val="4507"/>
              </a:lnSpc>
              <a:spcBef>
                <a:spcPct val="0"/>
              </a:spcBef>
            </a:pPr>
            <a:r>
              <a:rPr lang="en-US" b="true" sz="3005" spc="69">
                <a:solidFill>
                  <a:srgbClr val="FFFFFF"/>
                </a:solidFill>
                <a:latin typeface="Canva Sans Bold"/>
                <a:ea typeface="Canva Sans Bold"/>
                <a:cs typeface="Canva Sans Bold"/>
                <a:sym typeface="Canva Sans Bold"/>
              </a:rPr>
              <a:t>YÊU CẦU PHI CHỨC NĂNG</a:t>
            </a:r>
          </a:p>
        </p:txBody>
      </p:sp>
      <p:sp>
        <p:nvSpPr>
          <p:cNvPr name="TextBox 33" id="33"/>
          <p:cNvSpPr txBox="true"/>
          <p:nvPr/>
        </p:nvSpPr>
        <p:spPr>
          <a:xfrm rot="0">
            <a:off x="468546" y="4993244"/>
            <a:ext cx="8920188" cy="5043074"/>
          </a:xfrm>
          <a:prstGeom prst="rect">
            <a:avLst/>
          </a:prstGeom>
        </p:spPr>
        <p:txBody>
          <a:bodyPr anchor="t" rtlCol="false" tIns="0" lIns="0" bIns="0" rIns="0">
            <a:spAutoFit/>
          </a:bodyPr>
          <a:lstStyle/>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Đăng kí tài khoản, nếu chưa có thì đăng nhập. </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Tìm kiếm salon tóc theo vị trí hiện tại hoặc khu vực cụ thể.</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Xem thông tin salon, bao gồm địa chỉ, dịch vụ, giá cả, đánh giá từ người dùng.</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Chọn kiểu tóc và stylist mong muốn từ danh sách gợi ý của từng salon.</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Đặt lịch hẹn theo khung giờ còn trống, nhận thông báo xác nhận.</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Nhận thông báo nhắc lịch hẹn trước thời gian hẹn.</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Nhắn tin với salon tư vấn cắt tóc. </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Thanh toán </a:t>
            </a:r>
          </a:p>
          <a:p>
            <a:pPr algn="l">
              <a:lnSpc>
                <a:spcPts val="3320"/>
              </a:lnSpc>
              <a:spcBef>
                <a:spcPct val="0"/>
              </a:spcBef>
            </a:pPr>
            <a:r>
              <a:rPr lang="en-US" b="true" sz="2213" spc="50">
                <a:solidFill>
                  <a:srgbClr val="FFFFFF"/>
                </a:solidFill>
                <a:latin typeface="Canva Sans Bold"/>
                <a:ea typeface="Canva Sans Bold"/>
                <a:cs typeface="Canva Sans Bold"/>
                <a:sym typeface="Canva Sans Bold"/>
              </a:rPr>
              <a:t>- Đăng kí làm cộng tác</a:t>
            </a:r>
          </a:p>
        </p:txBody>
      </p:sp>
      <p:sp>
        <p:nvSpPr>
          <p:cNvPr name="TextBox 34" id="34"/>
          <p:cNvSpPr txBox="true"/>
          <p:nvPr/>
        </p:nvSpPr>
        <p:spPr>
          <a:xfrm rot="0">
            <a:off x="9706122" y="5076825"/>
            <a:ext cx="8455973" cy="4592574"/>
          </a:xfrm>
          <a:prstGeom prst="rect">
            <a:avLst/>
          </a:prstGeom>
        </p:spPr>
        <p:txBody>
          <a:bodyPr anchor="t" rtlCol="false" tIns="0" lIns="0" bIns="0" rIns="0">
            <a:spAutoFit/>
          </a:bodyPr>
          <a:lstStyle/>
          <a:p>
            <a:pPr algn="l">
              <a:lnSpc>
                <a:spcPts val="3315"/>
              </a:lnSpc>
              <a:spcBef>
                <a:spcPct val="0"/>
              </a:spcBef>
            </a:pPr>
            <a:r>
              <a:rPr lang="en-US" b="true" sz="2210" spc="50">
                <a:solidFill>
                  <a:srgbClr val="FFFFFF"/>
                </a:solidFill>
                <a:latin typeface="Canva Sans Bold"/>
                <a:ea typeface="Canva Sans Bold"/>
                <a:cs typeface="Canva Sans Bold"/>
                <a:sym typeface="Canva Sans Bold"/>
              </a:rPr>
              <a:t>- Giao diện cần trực quan, dễ thao tác, đặc biệt phù hợp với người dùng phổ thông.</a:t>
            </a:r>
          </a:p>
          <a:p>
            <a:pPr algn="l">
              <a:lnSpc>
                <a:spcPts val="3315"/>
              </a:lnSpc>
              <a:spcBef>
                <a:spcPct val="0"/>
              </a:spcBef>
            </a:pPr>
            <a:r>
              <a:rPr lang="en-US" b="true" sz="2210" spc="50">
                <a:solidFill>
                  <a:srgbClr val="FFFFFF"/>
                </a:solidFill>
                <a:latin typeface="Canva Sans Bold"/>
                <a:ea typeface="Canva Sans Bold"/>
                <a:cs typeface="Canva Sans Bold"/>
                <a:sym typeface="Canva Sans Bold"/>
              </a:rPr>
              <a:t>- Ứng dụng cần phản hồi nhanh khi người dùng thao tác (tìm kiếm, đặt lịch, chọn stylist,...).</a:t>
            </a:r>
          </a:p>
          <a:p>
            <a:pPr algn="l">
              <a:lnSpc>
                <a:spcPts val="3315"/>
              </a:lnSpc>
              <a:spcBef>
                <a:spcPct val="0"/>
              </a:spcBef>
            </a:pPr>
            <a:r>
              <a:rPr lang="en-US" b="true" sz="2210" spc="50">
                <a:solidFill>
                  <a:srgbClr val="FFFFFF"/>
                </a:solidFill>
                <a:latin typeface="Canva Sans Bold"/>
                <a:ea typeface="Canva Sans Bold"/>
                <a:cs typeface="Canva Sans Bold"/>
                <a:sym typeface="Canva Sans Bold"/>
              </a:rPr>
              <a:t>- Hệ thống được thiết kế sao cho có thể dễ dàng mở rộng thêm các chức năng mới trong tương lai như thanh toán online, tích điểm khách hàng,…</a:t>
            </a:r>
          </a:p>
          <a:p>
            <a:pPr algn="l">
              <a:lnSpc>
                <a:spcPts val="3315"/>
              </a:lnSpc>
              <a:spcBef>
                <a:spcPct val="0"/>
              </a:spcBef>
            </a:pPr>
            <a:r>
              <a:rPr lang="en-US" b="true" sz="2210" spc="50">
                <a:solidFill>
                  <a:srgbClr val="FFFFFF"/>
                </a:solidFill>
                <a:latin typeface="Canva Sans Bold"/>
                <a:ea typeface="Canva Sans Bold"/>
                <a:cs typeface="Canva Sans Bold"/>
                <a:sym typeface="Canva Sans Bold"/>
              </a:rPr>
              <a:t>- Đảm bảo an toàn thông tin cá nhân và lịch sử đặt lịch của người dùng.</a:t>
            </a:r>
          </a:p>
          <a:p>
            <a:pPr algn="l">
              <a:lnSpc>
                <a:spcPts val="3315"/>
              </a:lnSpc>
              <a:spcBef>
                <a:spcPct val="0"/>
              </a:spcBef>
            </a:pPr>
            <a:r>
              <a:rPr lang="en-US" b="true" sz="2210" spc="50">
                <a:solidFill>
                  <a:srgbClr val="FFFFFF"/>
                </a:solidFill>
                <a:latin typeface="Canva Sans Bold"/>
                <a:ea typeface="Canva Sans Bold"/>
                <a:cs typeface="Canva Sans Bold"/>
                <a:sym typeface="Canva Sans Bold"/>
              </a:rPr>
              <a:t>- Hệ thống cần tuân theo các chuẩn về UI/UX, API và giới hạn kỹ thuật của Zalo Mini App.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82071"/>
            <a:ext cx="10229950" cy="13186708"/>
          </a:xfrm>
          <a:custGeom>
            <a:avLst/>
            <a:gdLst/>
            <a:ahLst/>
            <a:cxnLst/>
            <a:rect r="r" b="b" t="t" l="l"/>
            <a:pathLst>
              <a:path h="13186708" w="10229950">
                <a:moveTo>
                  <a:pt x="0" y="0"/>
                </a:moveTo>
                <a:lnTo>
                  <a:pt x="10229950" y="0"/>
                </a:lnTo>
                <a:lnTo>
                  <a:pt x="10229950" y="13186707"/>
                </a:lnTo>
                <a:lnTo>
                  <a:pt x="0" y="13186707"/>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 </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649834" y="141804"/>
            <a:ext cx="4869507"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LẤY YÊU CẦU HỆ THỐNG </a:t>
            </a:r>
          </a:p>
        </p:txBody>
      </p:sp>
      <p:sp>
        <p:nvSpPr>
          <p:cNvPr name="TextBox 28" id="28"/>
          <p:cNvSpPr txBox="true"/>
          <p:nvPr/>
        </p:nvSpPr>
        <p:spPr>
          <a:xfrm rot="0">
            <a:off x="550920" y="1793775"/>
            <a:ext cx="14852827" cy="752475"/>
          </a:xfrm>
          <a:prstGeom prst="rect">
            <a:avLst/>
          </a:prstGeom>
        </p:spPr>
        <p:txBody>
          <a:bodyPr anchor="t" rtlCol="false" tIns="0" lIns="0" bIns="0" rIns="0">
            <a:spAutoFit/>
          </a:bodyPr>
          <a:lstStyle/>
          <a:p>
            <a:pPr algn="l">
              <a:lnSpc>
                <a:spcPts val="5999"/>
              </a:lnSpc>
              <a:spcBef>
                <a:spcPct val="0"/>
              </a:spcBef>
            </a:pPr>
            <a:r>
              <a:rPr lang="en-US" sz="3999" spc="91">
                <a:solidFill>
                  <a:srgbClr val="FFFFFF"/>
                </a:solidFill>
                <a:latin typeface="DFVN Brasika Display"/>
                <a:ea typeface="DFVN Brasika Display"/>
                <a:cs typeface="DFVN Brasika Display"/>
                <a:sym typeface="DFVN Brasika Display"/>
              </a:rPr>
              <a:t>2. TRÍCH CÁC USE CASE</a:t>
            </a:r>
          </a:p>
        </p:txBody>
      </p:sp>
      <p:grpSp>
        <p:nvGrpSpPr>
          <p:cNvPr name="Group 29" id="29"/>
          <p:cNvGrpSpPr/>
          <p:nvPr/>
        </p:nvGrpSpPr>
        <p:grpSpPr>
          <a:xfrm rot="0">
            <a:off x="380003" y="2832000"/>
            <a:ext cx="5488539" cy="591677"/>
            <a:chOff x="0" y="0"/>
            <a:chExt cx="7318052" cy="788903"/>
          </a:xfrm>
        </p:grpSpPr>
        <p:grpSp>
          <p:nvGrpSpPr>
            <p:cNvPr name="Group 30" id="30"/>
            <p:cNvGrpSpPr/>
            <p:nvPr/>
          </p:nvGrpSpPr>
          <p:grpSpPr>
            <a:xfrm rot="0">
              <a:off x="0" y="0"/>
              <a:ext cx="7318052" cy="788903"/>
              <a:chOff x="0" y="0"/>
              <a:chExt cx="1667693" cy="179781"/>
            </a:xfrm>
          </p:grpSpPr>
          <p:sp>
            <p:nvSpPr>
              <p:cNvPr name="Freeform 31" id="3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32" id="3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33" id="33"/>
            <p:cNvSpPr txBox="true"/>
            <p:nvPr/>
          </p:nvSpPr>
          <p:spPr>
            <a:xfrm rot="0">
              <a:off x="467232" y="28355"/>
              <a:ext cx="4165402"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Đăng kí/ Đăng nhập</a:t>
              </a:r>
            </a:p>
          </p:txBody>
        </p:sp>
      </p:grpSp>
      <p:grpSp>
        <p:nvGrpSpPr>
          <p:cNvPr name="Group 34" id="34"/>
          <p:cNvGrpSpPr/>
          <p:nvPr/>
        </p:nvGrpSpPr>
        <p:grpSpPr>
          <a:xfrm rot="0">
            <a:off x="380003" y="3950858"/>
            <a:ext cx="5488539" cy="585458"/>
            <a:chOff x="0" y="0"/>
            <a:chExt cx="7318052" cy="780611"/>
          </a:xfrm>
        </p:grpSpPr>
        <p:grpSp>
          <p:nvGrpSpPr>
            <p:cNvPr name="Group 35" id="35"/>
            <p:cNvGrpSpPr/>
            <p:nvPr/>
          </p:nvGrpSpPr>
          <p:grpSpPr>
            <a:xfrm rot="0">
              <a:off x="0" y="0"/>
              <a:ext cx="7318052" cy="780611"/>
              <a:chOff x="0" y="0"/>
              <a:chExt cx="1667693" cy="177892"/>
            </a:xfrm>
          </p:grpSpPr>
          <p:sp>
            <p:nvSpPr>
              <p:cNvPr name="Freeform 36" id="36"/>
              <p:cNvSpPr/>
              <p:nvPr/>
            </p:nvSpPr>
            <p:spPr>
              <a:xfrm flipH="false" flipV="false" rot="0">
                <a:off x="0" y="0"/>
                <a:ext cx="1667693" cy="177892"/>
              </a:xfrm>
              <a:custGeom>
                <a:avLst/>
                <a:gdLst/>
                <a:ahLst/>
                <a:cxnLst/>
                <a:rect r="r" b="b" t="t" l="l"/>
                <a:pathLst>
                  <a:path h="177892" w="1667693">
                    <a:moveTo>
                      <a:pt x="71939" y="0"/>
                    </a:moveTo>
                    <a:lnTo>
                      <a:pt x="1595755" y="0"/>
                    </a:lnTo>
                    <a:cubicBezTo>
                      <a:pt x="1635485" y="0"/>
                      <a:pt x="1667693" y="32208"/>
                      <a:pt x="1667693" y="71939"/>
                    </a:cubicBezTo>
                    <a:lnTo>
                      <a:pt x="1667693" y="105953"/>
                    </a:lnTo>
                    <a:cubicBezTo>
                      <a:pt x="1667693" y="145684"/>
                      <a:pt x="1635485" y="177892"/>
                      <a:pt x="1595755" y="177892"/>
                    </a:cubicBezTo>
                    <a:lnTo>
                      <a:pt x="71939" y="177892"/>
                    </a:lnTo>
                    <a:cubicBezTo>
                      <a:pt x="32208" y="177892"/>
                      <a:pt x="0" y="145684"/>
                      <a:pt x="0" y="105953"/>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37" id="37"/>
              <p:cNvSpPr txBox="true"/>
              <p:nvPr/>
            </p:nvSpPr>
            <p:spPr>
              <a:xfrm>
                <a:off x="0" y="-38100"/>
                <a:ext cx="1667693" cy="215992"/>
              </a:xfrm>
              <a:prstGeom prst="rect">
                <a:avLst/>
              </a:prstGeom>
            </p:spPr>
            <p:txBody>
              <a:bodyPr anchor="ctr" rtlCol="false" tIns="50800" lIns="50800" bIns="50800" rIns="50800"/>
              <a:lstStyle/>
              <a:p>
                <a:pPr algn="l">
                  <a:lnSpc>
                    <a:spcPts val="2659"/>
                  </a:lnSpc>
                </a:pPr>
              </a:p>
            </p:txBody>
          </p:sp>
        </p:grpSp>
        <p:sp>
          <p:nvSpPr>
            <p:cNvPr name="TextBox 38" id="38"/>
            <p:cNvSpPr txBox="true"/>
            <p:nvPr/>
          </p:nvSpPr>
          <p:spPr>
            <a:xfrm rot="0">
              <a:off x="420162" y="38100"/>
              <a:ext cx="5232995"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 Tìm kiếm Salon gần đây </a:t>
              </a:r>
            </a:p>
          </p:txBody>
        </p:sp>
      </p:grpSp>
      <p:grpSp>
        <p:nvGrpSpPr>
          <p:cNvPr name="Group 39" id="39"/>
          <p:cNvGrpSpPr/>
          <p:nvPr/>
        </p:nvGrpSpPr>
        <p:grpSpPr>
          <a:xfrm rot="0">
            <a:off x="380003" y="5060191"/>
            <a:ext cx="5488539" cy="591677"/>
            <a:chOff x="0" y="0"/>
            <a:chExt cx="7318052" cy="788903"/>
          </a:xfrm>
        </p:grpSpPr>
        <p:grpSp>
          <p:nvGrpSpPr>
            <p:cNvPr name="Group 40" id="40"/>
            <p:cNvGrpSpPr/>
            <p:nvPr/>
          </p:nvGrpSpPr>
          <p:grpSpPr>
            <a:xfrm rot="0">
              <a:off x="0" y="0"/>
              <a:ext cx="7318052" cy="788903"/>
              <a:chOff x="0" y="0"/>
              <a:chExt cx="1667693" cy="179781"/>
            </a:xfrm>
          </p:grpSpPr>
          <p:sp>
            <p:nvSpPr>
              <p:cNvPr name="Freeform 41" id="4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42" id="4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43" id="43"/>
            <p:cNvSpPr txBox="true"/>
            <p:nvPr/>
          </p:nvSpPr>
          <p:spPr>
            <a:xfrm rot="0">
              <a:off x="512376" y="50800"/>
              <a:ext cx="4227512"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Xem dịch vụ cắt tóc</a:t>
              </a:r>
            </a:p>
          </p:txBody>
        </p:sp>
      </p:grpSp>
      <p:grpSp>
        <p:nvGrpSpPr>
          <p:cNvPr name="Group 44" id="44"/>
          <p:cNvGrpSpPr/>
          <p:nvPr/>
        </p:nvGrpSpPr>
        <p:grpSpPr>
          <a:xfrm rot="0">
            <a:off x="380003" y="6175743"/>
            <a:ext cx="5488539" cy="591677"/>
            <a:chOff x="0" y="0"/>
            <a:chExt cx="7318052" cy="788903"/>
          </a:xfrm>
        </p:grpSpPr>
        <p:grpSp>
          <p:nvGrpSpPr>
            <p:cNvPr name="Group 45" id="45"/>
            <p:cNvGrpSpPr/>
            <p:nvPr/>
          </p:nvGrpSpPr>
          <p:grpSpPr>
            <a:xfrm rot="0">
              <a:off x="0" y="0"/>
              <a:ext cx="7318052" cy="788903"/>
              <a:chOff x="0" y="0"/>
              <a:chExt cx="1667693" cy="179781"/>
            </a:xfrm>
          </p:grpSpPr>
          <p:sp>
            <p:nvSpPr>
              <p:cNvPr name="Freeform 46" id="46"/>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47" id="47"/>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48" id="48"/>
            <p:cNvSpPr txBox="true"/>
            <p:nvPr/>
          </p:nvSpPr>
          <p:spPr>
            <a:xfrm rot="0">
              <a:off x="306755" y="38100"/>
              <a:ext cx="6073319"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Tư vấn, hỗ trợ khách hàng </a:t>
              </a:r>
            </a:p>
          </p:txBody>
        </p:sp>
      </p:grpSp>
      <p:grpSp>
        <p:nvGrpSpPr>
          <p:cNvPr name="Group 49" id="49"/>
          <p:cNvGrpSpPr/>
          <p:nvPr/>
        </p:nvGrpSpPr>
        <p:grpSpPr>
          <a:xfrm rot="0">
            <a:off x="380003" y="7291295"/>
            <a:ext cx="5488539" cy="591677"/>
            <a:chOff x="0" y="0"/>
            <a:chExt cx="7318052" cy="788903"/>
          </a:xfrm>
        </p:grpSpPr>
        <p:grpSp>
          <p:nvGrpSpPr>
            <p:cNvPr name="Group 50" id="50"/>
            <p:cNvGrpSpPr/>
            <p:nvPr/>
          </p:nvGrpSpPr>
          <p:grpSpPr>
            <a:xfrm rot="0">
              <a:off x="0" y="0"/>
              <a:ext cx="7318052" cy="788903"/>
              <a:chOff x="0" y="0"/>
              <a:chExt cx="1667693" cy="179781"/>
            </a:xfrm>
          </p:grpSpPr>
          <p:sp>
            <p:nvSpPr>
              <p:cNvPr name="Freeform 51" id="5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52" id="5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53" id="53"/>
            <p:cNvSpPr txBox="true"/>
            <p:nvPr/>
          </p:nvSpPr>
          <p:spPr>
            <a:xfrm rot="0">
              <a:off x="467232" y="38100"/>
              <a:ext cx="5912842"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Xem thông tin Salon, Stylist</a:t>
              </a:r>
            </a:p>
          </p:txBody>
        </p:sp>
      </p:grpSp>
      <p:grpSp>
        <p:nvGrpSpPr>
          <p:cNvPr name="Group 54" id="54"/>
          <p:cNvGrpSpPr/>
          <p:nvPr/>
        </p:nvGrpSpPr>
        <p:grpSpPr>
          <a:xfrm rot="0">
            <a:off x="380003" y="8406847"/>
            <a:ext cx="5488539" cy="585458"/>
            <a:chOff x="0" y="0"/>
            <a:chExt cx="7318052" cy="780611"/>
          </a:xfrm>
        </p:grpSpPr>
        <p:grpSp>
          <p:nvGrpSpPr>
            <p:cNvPr name="Group 55" id="55"/>
            <p:cNvGrpSpPr/>
            <p:nvPr/>
          </p:nvGrpSpPr>
          <p:grpSpPr>
            <a:xfrm rot="0">
              <a:off x="0" y="0"/>
              <a:ext cx="7318052" cy="780611"/>
              <a:chOff x="0" y="0"/>
              <a:chExt cx="1667693" cy="177892"/>
            </a:xfrm>
          </p:grpSpPr>
          <p:sp>
            <p:nvSpPr>
              <p:cNvPr name="Freeform 56" id="56"/>
              <p:cNvSpPr/>
              <p:nvPr/>
            </p:nvSpPr>
            <p:spPr>
              <a:xfrm flipH="false" flipV="false" rot="0">
                <a:off x="0" y="0"/>
                <a:ext cx="1667693" cy="177892"/>
              </a:xfrm>
              <a:custGeom>
                <a:avLst/>
                <a:gdLst/>
                <a:ahLst/>
                <a:cxnLst/>
                <a:rect r="r" b="b" t="t" l="l"/>
                <a:pathLst>
                  <a:path h="177892" w="1667693">
                    <a:moveTo>
                      <a:pt x="71939" y="0"/>
                    </a:moveTo>
                    <a:lnTo>
                      <a:pt x="1595755" y="0"/>
                    </a:lnTo>
                    <a:cubicBezTo>
                      <a:pt x="1635485" y="0"/>
                      <a:pt x="1667693" y="32208"/>
                      <a:pt x="1667693" y="71939"/>
                    </a:cubicBezTo>
                    <a:lnTo>
                      <a:pt x="1667693" y="105953"/>
                    </a:lnTo>
                    <a:cubicBezTo>
                      <a:pt x="1667693" y="145684"/>
                      <a:pt x="1635485" y="177892"/>
                      <a:pt x="1595755" y="177892"/>
                    </a:cubicBezTo>
                    <a:lnTo>
                      <a:pt x="71939" y="177892"/>
                    </a:lnTo>
                    <a:cubicBezTo>
                      <a:pt x="32208" y="177892"/>
                      <a:pt x="0" y="145684"/>
                      <a:pt x="0" y="105953"/>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57" id="57"/>
              <p:cNvSpPr txBox="true"/>
              <p:nvPr/>
            </p:nvSpPr>
            <p:spPr>
              <a:xfrm>
                <a:off x="0" y="-38100"/>
                <a:ext cx="1667693" cy="215992"/>
              </a:xfrm>
              <a:prstGeom prst="rect">
                <a:avLst/>
              </a:prstGeom>
            </p:spPr>
            <p:txBody>
              <a:bodyPr anchor="ctr" rtlCol="false" tIns="50800" lIns="50800" bIns="50800" rIns="50800"/>
              <a:lstStyle/>
              <a:p>
                <a:pPr algn="l">
                  <a:lnSpc>
                    <a:spcPts val="2659"/>
                  </a:lnSpc>
                </a:pPr>
              </a:p>
            </p:txBody>
          </p:sp>
        </p:grpSp>
        <p:sp>
          <p:nvSpPr>
            <p:cNvPr name="TextBox 58" id="58"/>
            <p:cNvSpPr txBox="true"/>
            <p:nvPr/>
          </p:nvSpPr>
          <p:spPr>
            <a:xfrm rot="0">
              <a:off x="467232" y="38100"/>
              <a:ext cx="2704306"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Đặt lịch hẹn </a:t>
              </a:r>
            </a:p>
          </p:txBody>
        </p:sp>
      </p:grpSp>
      <p:grpSp>
        <p:nvGrpSpPr>
          <p:cNvPr name="Group 59" id="59"/>
          <p:cNvGrpSpPr/>
          <p:nvPr/>
        </p:nvGrpSpPr>
        <p:grpSpPr>
          <a:xfrm rot="0">
            <a:off x="380003" y="9516180"/>
            <a:ext cx="5488539" cy="591677"/>
            <a:chOff x="0" y="0"/>
            <a:chExt cx="7318052" cy="788903"/>
          </a:xfrm>
        </p:grpSpPr>
        <p:grpSp>
          <p:nvGrpSpPr>
            <p:cNvPr name="Group 60" id="60"/>
            <p:cNvGrpSpPr/>
            <p:nvPr/>
          </p:nvGrpSpPr>
          <p:grpSpPr>
            <a:xfrm rot="0">
              <a:off x="0" y="0"/>
              <a:ext cx="7318052" cy="788903"/>
              <a:chOff x="0" y="0"/>
              <a:chExt cx="1667693" cy="179781"/>
            </a:xfrm>
          </p:grpSpPr>
          <p:sp>
            <p:nvSpPr>
              <p:cNvPr name="Freeform 61" id="6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62" id="6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63" id="63"/>
            <p:cNvSpPr txBox="true"/>
            <p:nvPr/>
          </p:nvSpPr>
          <p:spPr>
            <a:xfrm rot="0">
              <a:off x="527855" y="70601"/>
              <a:ext cx="3993356"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Nhắc nhở lịch hẹn </a:t>
              </a:r>
            </a:p>
          </p:txBody>
        </p:sp>
      </p:grpSp>
      <p:grpSp>
        <p:nvGrpSpPr>
          <p:cNvPr name="Group 64" id="64"/>
          <p:cNvGrpSpPr/>
          <p:nvPr/>
        </p:nvGrpSpPr>
        <p:grpSpPr>
          <a:xfrm rot="0">
            <a:off x="6399730" y="2832000"/>
            <a:ext cx="5488539" cy="591677"/>
            <a:chOff x="0" y="0"/>
            <a:chExt cx="7318052" cy="788903"/>
          </a:xfrm>
        </p:grpSpPr>
        <p:grpSp>
          <p:nvGrpSpPr>
            <p:cNvPr name="Group 65" id="65"/>
            <p:cNvGrpSpPr/>
            <p:nvPr/>
          </p:nvGrpSpPr>
          <p:grpSpPr>
            <a:xfrm rot="0">
              <a:off x="0" y="0"/>
              <a:ext cx="7318052" cy="788903"/>
              <a:chOff x="0" y="0"/>
              <a:chExt cx="1667693" cy="179781"/>
            </a:xfrm>
          </p:grpSpPr>
          <p:sp>
            <p:nvSpPr>
              <p:cNvPr name="Freeform 66" id="66"/>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67" id="67"/>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68" id="68"/>
            <p:cNvSpPr txBox="true"/>
            <p:nvPr/>
          </p:nvSpPr>
          <p:spPr>
            <a:xfrm rot="0">
              <a:off x="515915" y="38100"/>
              <a:ext cx="2548136"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Đổi lịch hẹn</a:t>
              </a:r>
            </a:p>
          </p:txBody>
        </p:sp>
      </p:grpSp>
      <p:grpSp>
        <p:nvGrpSpPr>
          <p:cNvPr name="Group 69" id="69"/>
          <p:cNvGrpSpPr/>
          <p:nvPr/>
        </p:nvGrpSpPr>
        <p:grpSpPr>
          <a:xfrm rot="0">
            <a:off x="6399730" y="3944639"/>
            <a:ext cx="5488539" cy="591677"/>
            <a:chOff x="0" y="0"/>
            <a:chExt cx="7318052" cy="788903"/>
          </a:xfrm>
        </p:grpSpPr>
        <p:grpSp>
          <p:nvGrpSpPr>
            <p:cNvPr name="Group 70" id="70"/>
            <p:cNvGrpSpPr/>
            <p:nvPr/>
          </p:nvGrpSpPr>
          <p:grpSpPr>
            <a:xfrm rot="0">
              <a:off x="0" y="0"/>
              <a:ext cx="7318052" cy="788903"/>
              <a:chOff x="0" y="0"/>
              <a:chExt cx="1667693" cy="179781"/>
            </a:xfrm>
          </p:grpSpPr>
          <p:sp>
            <p:nvSpPr>
              <p:cNvPr name="Freeform 71" id="7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72" id="7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73" id="73"/>
            <p:cNvSpPr txBox="true"/>
            <p:nvPr/>
          </p:nvSpPr>
          <p:spPr>
            <a:xfrm rot="0">
              <a:off x="515915" y="35525"/>
              <a:ext cx="3657005"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Đánh giá dịch vụ </a:t>
              </a:r>
            </a:p>
          </p:txBody>
        </p:sp>
      </p:grpSp>
      <p:grpSp>
        <p:nvGrpSpPr>
          <p:cNvPr name="Group 74" id="74"/>
          <p:cNvGrpSpPr/>
          <p:nvPr/>
        </p:nvGrpSpPr>
        <p:grpSpPr>
          <a:xfrm rot="0">
            <a:off x="6399730" y="5060191"/>
            <a:ext cx="5488539" cy="591677"/>
            <a:chOff x="0" y="0"/>
            <a:chExt cx="7318052" cy="788903"/>
          </a:xfrm>
        </p:grpSpPr>
        <p:grpSp>
          <p:nvGrpSpPr>
            <p:cNvPr name="Group 75" id="75"/>
            <p:cNvGrpSpPr/>
            <p:nvPr/>
          </p:nvGrpSpPr>
          <p:grpSpPr>
            <a:xfrm rot="0">
              <a:off x="0" y="0"/>
              <a:ext cx="7318052" cy="788903"/>
              <a:chOff x="0" y="0"/>
              <a:chExt cx="1667693" cy="179781"/>
            </a:xfrm>
          </p:grpSpPr>
          <p:sp>
            <p:nvSpPr>
              <p:cNvPr name="Freeform 76" id="76"/>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77" id="77"/>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78" id="78"/>
            <p:cNvSpPr txBox="true"/>
            <p:nvPr/>
          </p:nvSpPr>
          <p:spPr>
            <a:xfrm rot="0">
              <a:off x="512154" y="50800"/>
              <a:ext cx="2521545"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Thanh toán </a:t>
              </a:r>
            </a:p>
          </p:txBody>
        </p:sp>
      </p:grpSp>
      <p:grpSp>
        <p:nvGrpSpPr>
          <p:cNvPr name="Group 79" id="79"/>
          <p:cNvGrpSpPr/>
          <p:nvPr/>
        </p:nvGrpSpPr>
        <p:grpSpPr>
          <a:xfrm rot="0">
            <a:off x="6399730" y="6175743"/>
            <a:ext cx="5488539" cy="591677"/>
            <a:chOff x="0" y="0"/>
            <a:chExt cx="7318052" cy="788903"/>
          </a:xfrm>
        </p:grpSpPr>
        <p:grpSp>
          <p:nvGrpSpPr>
            <p:cNvPr name="Group 80" id="80"/>
            <p:cNvGrpSpPr/>
            <p:nvPr/>
          </p:nvGrpSpPr>
          <p:grpSpPr>
            <a:xfrm rot="0">
              <a:off x="0" y="0"/>
              <a:ext cx="7318052" cy="788903"/>
              <a:chOff x="0" y="0"/>
              <a:chExt cx="1667693" cy="179781"/>
            </a:xfrm>
          </p:grpSpPr>
          <p:sp>
            <p:nvSpPr>
              <p:cNvPr name="Freeform 81" id="8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82" id="8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83" id="83"/>
            <p:cNvSpPr txBox="true"/>
            <p:nvPr/>
          </p:nvSpPr>
          <p:spPr>
            <a:xfrm rot="0">
              <a:off x="512154" y="25400"/>
              <a:ext cx="5584230"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Quản lý hồ sơ người dùng </a:t>
              </a:r>
            </a:p>
          </p:txBody>
        </p:sp>
      </p:grpSp>
      <p:grpSp>
        <p:nvGrpSpPr>
          <p:cNvPr name="Group 84" id="84"/>
          <p:cNvGrpSpPr/>
          <p:nvPr/>
        </p:nvGrpSpPr>
        <p:grpSpPr>
          <a:xfrm rot="0">
            <a:off x="6399730" y="7291295"/>
            <a:ext cx="5488539" cy="591677"/>
            <a:chOff x="0" y="0"/>
            <a:chExt cx="7318052" cy="788903"/>
          </a:xfrm>
        </p:grpSpPr>
        <p:grpSp>
          <p:nvGrpSpPr>
            <p:cNvPr name="Group 85" id="85"/>
            <p:cNvGrpSpPr/>
            <p:nvPr/>
          </p:nvGrpSpPr>
          <p:grpSpPr>
            <a:xfrm rot="0">
              <a:off x="0" y="0"/>
              <a:ext cx="7318052" cy="788903"/>
              <a:chOff x="0" y="0"/>
              <a:chExt cx="1667693" cy="179781"/>
            </a:xfrm>
          </p:grpSpPr>
          <p:sp>
            <p:nvSpPr>
              <p:cNvPr name="Freeform 86" id="86"/>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87" id="87"/>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88" id="88"/>
            <p:cNvSpPr txBox="true"/>
            <p:nvPr/>
          </p:nvSpPr>
          <p:spPr>
            <a:xfrm rot="0">
              <a:off x="424932" y="66455"/>
              <a:ext cx="5278239"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Gửi thông báo, nhắc nhở</a:t>
              </a:r>
            </a:p>
          </p:txBody>
        </p:sp>
      </p:grpSp>
      <p:grpSp>
        <p:nvGrpSpPr>
          <p:cNvPr name="Group 89" id="89"/>
          <p:cNvGrpSpPr/>
          <p:nvPr/>
        </p:nvGrpSpPr>
        <p:grpSpPr>
          <a:xfrm rot="0">
            <a:off x="6399730" y="8400628"/>
            <a:ext cx="5488539" cy="591677"/>
            <a:chOff x="0" y="0"/>
            <a:chExt cx="7318052" cy="788903"/>
          </a:xfrm>
        </p:grpSpPr>
        <p:grpSp>
          <p:nvGrpSpPr>
            <p:cNvPr name="Group 90" id="90"/>
            <p:cNvGrpSpPr/>
            <p:nvPr/>
          </p:nvGrpSpPr>
          <p:grpSpPr>
            <a:xfrm rot="0">
              <a:off x="0" y="0"/>
              <a:ext cx="7318052" cy="788903"/>
              <a:chOff x="0" y="0"/>
              <a:chExt cx="1667693" cy="179781"/>
            </a:xfrm>
          </p:grpSpPr>
          <p:sp>
            <p:nvSpPr>
              <p:cNvPr name="Freeform 91" id="91"/>
              <p:cNvSpPr/>
              <p:nvPr/>
            </p:nvSpPr>
            <p:spPr>
              <a:xfrm flipH="false" flipV="false" rot="0">
                <a:off x="0" y="0"/>
                <a:ext cx="1667693" cy="179781"/>
              </a:xfrm>
              <a:custGeom>
                <a:avLst/>
                <a:gdLst/>
                <a:ahLst/>
                <a:cxnLst/>
                <a:rect r="r" b="b" t="t" l="l"/>
                <a:pathLst>
                  <a:path h="179781" w="1667693">
                    <a:moveTo>
                      <a:pt x="71939" y="0"/>
                    </a:moveTo>
                    <a:lnTo>
                      <a:pt x="1595755" y="0"/>
                    </a:lnTo>
                    <a:cubicBezTo>
                      <a:pt x="1635485" y="0"/>
                      <a:pt x="1667693" y="32208"/>
                      <a:pt x="1667693" y="71939"/>
                    </a:cubicBezTo>
                    <a:lnTo>
                      <a:pt x="1667693" y="107842"/>
                    </a:lnTo>
                    <a:cubicBezTo>
                      <a:pt x="1667693" y="147573"/>
                      <a:pt x="1635485" y="179781"/>
                      <a:pt x="1595755" y="179781"/>
                    </a:cubicBezTo>
                    <a:lnTo>
                      <a:pt x="71939" y="179781"/>
                    </a:lnTo>
                    <a:cubicBezTo>
                      <a:pt x="32208" y="179781"/>
                      <a:pt x="0" y="147573"/>
                      <a:pt x="0" y="107842"/>
                    </a:cubicBezTo>
                    <a:lnTo>
                      <a:pt x="0" y="71939"/>
                    </a:lnTo>
                    <a:cubicBezTo>
                      <a:pt x="0" y="32208"/>
                      <a:pt x="32208" y="0"/>
                      <a:pt x="71939"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92" id="92"/>
              <p:cNvSpPr txBox="true"/>
              <p:nvPr/>
            </p:nvSpPr>
            <p:spPr>
              <a:xfrm>
                <a:off x="0" y="-38100"/>
                <a:ext cx="1667693" cy="217881"/>
              </a:xfrm>
              <a:prstGeom prst="rect">
                <a:avLst/>
              </a:prstGeom>
            </p:spPr>
            <p:txBody>
              <a:bodyPr anchor="ctr" rtlCol="false" tIns="50800" lIns="50800" bIns="50800" rIns="50800"/>
              <a:lstStyle/>
              <a:p>
                <a:pPr algn="l">
                  <a:lnSpc>
                    <a:spcPts val="2659"/>
                  </a:lnSpc>
                </a:pPr>
              </a:p>
            </p:txBody>
          </p:sp>
        </p:grpSp>
        <p:sp>
          <p:nvSpPr>
            <p:cNvPr name="TextBox 93" id="93"/>
            <p:cNvSpPr txBox="true"/>
            <p:nvPr/>
          </p:nvSpPr>
          <p:spPr>
            <a:xfrm rot="0">
              <a:off x="424932" y="59092"/>
              <a:ext cx="6187480" cy="571500"/>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Tạo và lưu trữ mục yêu thích</a:t>
              </a:r>
            </a:p>
          </p:txBody>
        </p:sp>
      </p:grpSp>
      <p:sp>
        <p:nvSpPr>
          <p:cNvPr name="Freeform 94" id="94"/>
          <p:cNvSpPr/>
          <p:nvPr/>
        </p:nvSpPr>
        <p:spPr>
          <a:xfrm flipH="false" flipV="false" rot="-5400000">
            <a:off x="4205620" y="9748083"/>
            <a:ext cx="15847459" cy="72192"/>
          </a:xfrm>
          <a:custGeom>
            <a:avLst/>
            <a:gdLst/>
            <a:ahLst/>
            <a:cxnLst/>
            <a:rect r="r" b="b" t="t" l="l"/>
            <a:pathLst>
              <a:path h="72192" w="15847459">
                <a:moveTo>
                  <a:pt x="0" y="0"/>
                </a:moveTo>
                <a:lnTo>
                  <a:pt x="15847460" y="0"/>
                </a:lnTo>
                <a:lnTo>
                  <a:pt x="15847460" y="72192"/>
                </a:lnTo>
                <a:lnTo>
                  <a:pt x="0" y="72192"/>
                </a:lnTo>
                <a:lnTo>
                  <a:pt x="0" y="0"/>
                </a:lnTo>
                <a:close/>
              </a:path>
            </a:pathLst>
          </a:custGeom>
          <a:blipFill>
            <a:blip r:embed="rId8"/>
            <a:stretch>
              <a:fillRect l="0" t="-165788" r="0" b="-255567"/>
            </a:stretch>
          </a:blipFill>
        </p:spPr>
      </p:sp>
      <p:grpSp>
        <p:nvGrpSpPr>
          <p:cNvPr name="Group 95" id="95"/>
          <p:cNvGrpSpPr/>
          <p:nvPr/>
        </p:nvGrpSpPr>
        <p:grpSpPr>
          <a:xfrm rot="0">
            <a:off x="12489296" y="3127838"/>
            <a:ext cx="5539953" cy="6388342"/>
            <a:chOff x="0" y="0"/>
            <a:chExt cx="1683315" cy="1941098"/>
          </a:xfrm>
        </p:grpSpPr>
        <p:sp>
          <p:nvSpPr>
            <p:cNvPr name="Freeform 96" id="96"/>
            <p:cNvSpPr/>
            <p:nvPr/>
          </p:nvSpPr>
          <p:spPr>
            <a:xfrm flipH="false" flipV="false" rot="0">
              <a:off x="0" y="0"/>
              <a:ext cx="1683315" cy="1941098"/>
            </a:xfrm>
            <a:custGeom>
              <a:avLst/>
              <a:gdLst/>
              <a:ahLst/>
              <a:cxnLst/>
              <a:rect r="r" b="b" t="t" l="l"/>
              <a:pathLst>
                <a:path h="1941098" w="1683315">
                  <a:moveTo>
                    <a:pt x="71271" y="0"/>
                  </a:moveTo>
                  <a:lnTo>
                    <a:pt x="1612045" y="0"/>
                  </a:lnTo>
                  <a:cubicBezTo>
                    <a:pt x="1630947" y="0"/>
                    <a:pt x="1649075" y="7509"/>
                    <a:pt x="1662441" y="20875"/>
                  </a:cubicBezTo>
                  <a:cubicBezTo>
                    <a:pt x="1675807" y="34241"/>
                    <a:pt x="1683315" y="52369"/>
                    <a:pt x="1683315" y="71271"/>
                  </a:cubicBezTo>
                  <a:lnTo>
                    <a:pt x="1683315" y="1869827"/>
                  </a:lnTo>
                  <a:cubicBezTo>
                    <a:pt x="1683315" y="1909189"/>
                    <a:pt x="1651406" y="1941098"/>
                    <a:pt x="1612045" y="1941098"/>
                  </a:cubicBezTo>
                  <a:lnTo>
                    <a:pt x="71271" y="1941098"/>
                  </a:lnTo>
                  <a:cubicBezTo>
                    <a:pt x="31909" y="1941098"/>
                    <a:pt x="0" y="1909189"/>
                    <a:pt x="0" y="1869827"/>
                  </a:cubicBezTo>
                  <a:lnTo>
                    <a:pt x="0" y="71271"/>
                  </a:lnTo>
                  <a:cubicBezTo>
                    <a:pt x="0" y="52369"/>
                    <a:pt x="7509" y="34241"/>
                    <a:pt x="20875" y="20875"/>
                  </a:cubicBezTo>
                  <a:cubicBezTo>
                    <a:pt x="34241" y="7509"/>
                    <a:pt x="52369" y="0"/>
                    <a:pt x="71271"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97" id="97"/>
            <p:cNvSpPr txBox="true"/>
            <p:nvPr/>
          </p:nvSpPr>
          <p:spPr>
            <a:xfrm>
              <a:off x="0" y="-38100"/>
              <a:ext cx="1683315" cy="1979198"/>
            </a:xfrm>
            <a:prstGeom prst="rect">
              <a:avLst/>
            </a:prstGeom>
          </p:spPr>
          <p:txBody>
            <a:bodyPr anchor="ctr" rtlCol="false" tIns="50800" lIns="50800" bIns="50800" rIns="50800"/>
            <a:lstStyle/>
            <a:p>
              <a:pPr algn="ctr">
                <a:lnSpc>
                  <a:spcPts val="2659"/>
                </a:lnSpc>
              </a:pPr>
            </a:p>
          </p:txBody>
        </p:sp>
      </p:grpSp>
      <p:sp>
        <p:nvSpPr>
          <p:cNvPr name="TextBox 98" id="98"/>
          <p:cNvSpPr txBox="true"/>
          <p:nvPr/>
        </p:nvSpPr>
        <p:spPr>
          <a:xfrm rot="0">
            <a:off x="12889084" y="5451832"/>
            <a:ext cx="5029325" cy="3248025"/>
          </a:xfrm>
          <a:prstGeom prst="rect">
            <a:avLst/>
          </a:prstGeom>
        </p:spPr>
        <p:txBody>
          <a:bodyPr anchor="t" rtlCol="false" tIns="0" lIns="0" bIns="0" rIns="0">
            <a:spAutoFit/>
          </a:bodyPr>
          <a:lstStyle/>
          <a:p>
            <a:pPr algn="l">
              <a:lnSpc>
                <a:spcPts val="3749"/>
              </a:lnSpc>
              <a:spcBef>
                <a:spcPct val="0"/>
              </a:spcBef>
            </a:pPr>
            <a:r>
              <a:rPr lang="en-US" b="true" sz="2499" spc="57">
                <a:solidFill>
                  <a:srgbClr val="FFFFFF"/>
                </a:solidFill>
                <a:latin typeface="Canva Sans Bold"/>
                <a:ea typeface="Canva Sans Bold"/>
                <a:cs typeface="Canva Sans Bold"/>
                <a:sym typeface="Canva Sans Bold"/>
              </a:rPr>
              <a:t>Tên use case.</a:t>
            </a:r>
          </a:p>
          <a:p>
            <a:pPr algn="l">
              <a:lnSpc>
                <a:spcPts val="3749"/>
              </a:lnSpc>
              <a:spcBef>
                <a:spcPct val="0"/>
              </a:spcBef>
            </a:pPr>
            <a:r>
              <a:rPr lang="en-US" b="true" sz="2499" spc="57">
                <a:solidFill>
                  <a:srgbClr val="FFFFFF"/>
                </a:solidFill>
                <a:latin typeface="Canva Sans Bold"/>
                <a:ea typeface="Canva Sans Bold"/>
                <a:cs typeface="Canva Sans Bold"/>
                <a:sym typeface="Canva Sans Bold"/>
              </a:rPr>
              <a:t>Tác nhân tham gia.</a:t>
            </a:r>
          </a:p>
          <a:p>
            <a:pPr algn="l">
              <a:lnSpc>
                <a:spcPts val="3749"/>
              </a:lnSpc>
              <a:spcBef>
                <a:spcPct val="0"/>
              </a:spcBef>
            </a:pPr>
            <a:r>
              <a:rPr lang="en-US" b="true" sz="2499" spc="57">
                <a:solidFill>
                  <a:srgbClr val="FFFFFF"/>
                </a:solidFill>
                <a:latin typeface="Canva Sans Bold"/>
                <a:ea typeface="Canva Sans Bold"/>
                <a:cs typeface="Canva Sans Bold"/>
                <a:sym typeface="Canva Sans Bold"/>
              </a:rPr>
              <a:t>Dòng sự kiện chính.</a:t>
            </a:r>
          </a:p>
          <a:p>
            <a:pPr algn="l">
              <a:lnSpc>
                <a:spcPts val="3749"/>
              </a:lnSpc>
              <a:spcBef>
                <a:spcPct val="0"/>
              </a:spcBef>
            </a:pPr>
            <a:r>
              <a:rPr lang="en-US" b="true" sz="2499" spc="57">
                <a:solidFill>
                  <a:srgbClr val="FFFFFF"/>
                </a:solidFill>
                <a:latin typeface="Canva Sans Bold"/>
                <a:ea typeface="Canva Sans Bold"/>
                <a:cs typeface="Canva Sans Bold"/>
                <a:sym typeface="Canva Sans Bold"/>
              </a:rPr>
              <a:t>Các điều kiện trước và sau khi thực hiện use case.</a:t>
            </a:r>
          </a:p>
          <a:p>
            <a:pPr algn="l">
              <a:lnSpc>
                <a:spcPts val="3749"/>
              </a:lnSpc>
              <a:spcBef>
                <a:spcPct val="0"/>
              </a:spcBef>
            </a:pPr>
            <a:r>
              <a:rPr lang="en-US" b="true" sz="2499" spc="57">
                <a:solidFill>
                  <a:srgbClr val="FFFFFF"/>
                </a:solidFill>
                <a:latin typeface="Canva Sans Bold"/>
                <a:ea typeface="Canva Sans Bold"/>
                <a:cs typeface="Canva Sans Bold"/>
                <a:sym typeface="Canva Sans Bold"/>
              </a:rPr>
              <a:t>Dòng sự kiện thay thế hoặc ngoại lệ (nếu có).</a:t>
            </a:r>
          </a:p>
        </p:txBody>
      </p:sp>
      <p:sp>
        <p:nvSpPr>
          <p:cNvPr name="TextBox 99" id="99"/>
          <p:cNvSpPr txBox="true"/>
          <p:nvPr/>
        </p:nvSpPr>
        <p:spPr>
          <a:xfrm rot="0">
            <a:off x="12763192" y="3618858"/>
            <a:ext cx="4992162" cy="1295400"/>
          </a:xfrm>
          <a:prstGeom prst="rect">
            <a:avLst/>
          </a:prstGeom>
        </p:spPr>
        <p:txBody>
          <a:bodyPr anchor="t" rtlCol="false" tIns="0" lIns="0" bIns="0" rIns="0">
            <a:spAutoFit/>
          </a:bodyPr>
          <a:lstStyle/>
          <a:p>
            <a:pPr algn="ctr">
              <a:lnSpc>
                <a:spcPts val="5250"/>
              </a:lnSpc>
              <a:spcBef>
                <a:spcPct val="0"/>
              </a:spcBef>
            </a:pPr>
            <a:r>
              <a:rPr lang="en-US" b="true" sz="3500" spc="80">
                <a:solidFill>
                  <a:srgbClr val="C5FFFF"/>
                </a:solidFill>
                <a:latin typeface="Canva Sans Bold"/>
                <a:ea typeface="Canva Sans Bold"/>
                <a:cs typeface="Canva Sans Bold"/>
                <a:sym typeface="Canva Sans Bold"/>
              </a:rPr>
              <a:t>Mô tả chi tiết nghiệp vụ cho từng Use Case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461157" y="808418"/>
            <a:ext cx="2213848" cy="766281"/>
            <a:chOff x="0" y="0"/>
            <a:chExt cx="583071" cy="201819"/>
          </a:xfrm>
        </p:grpSpPr>
        <p:sp>
          <p:nvSpPr>
            <p:cNvPr name="Freeform 6" id="6"/>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7" id="7"/>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8" id="8"/>
          <p:cNvGrpSpPr/>
          <p:nvPr/>
        </p:nvGrpSpPr>
        <p:grpSpPr>
          <a:xfrm rot="0">
            <a:off x="8832930" y="808418"/>
            <a:ext cx="2213848" cy="766281"/>
            <a:chOff x="0" y="0"/>
            <a:chExt cx="583071" cy="201819"/>
          </a:xfrm>
        </p:grpSpPr>
        <p:sp>
          <p:nvSpPr>
            <p:cNvPr name="Freeform 9" id="9"/>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0" id="10"/>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1" id="11"/>
          <p:cNvGrpSpPr/>
          <p:nvPr/>
        </p:nvGrpSpPr>
        <p:grpSpPr>
          <a:xfrm rot="0">
            <a:off x="11204702" y="808418"/>
            <a:ext cx="2213848" cy="766281"/>
            <a:chOff x="0" y="0"/>
            <a:chExt cx="583071" cy="201819"/>
          </a:xfrm>
        </p:grpSpPr>
        <p:sp>
          <p:nvSpPr>
            <p:cNvPr name="Freeform 12" id="12"/>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3" id="13"/>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4" id="14"/>
          <p:cNvGrpSpPr/>
          <p:nvPr/>
        </p:nvGrpSpPr>
        <p:grpSpPr>
          <a:xfrm rot="0">
            <a:off x="13576475" y="808418"/>
            <a:ext cx="2213848" cy="766281"/>
            <a:chOff x="0" y="0"/>
            <a:chExt cx="583071" cy="201819"/>
          </a:xfrm>
        </p:grpSpPr>
        <p:sp>
          <p:nvSpPr>
            <p:cNvPr name="Freeform 15" id="15"/>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6" id="16"/>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7" id="17"/>
          <p:cNvGrpSpPr/>
          <p:nvPr/>
        </p:nvGrpSpPr>
        <p:grpSpPr>
          <a:xfrm rot="0">
            <a:off x="15948247" y="808418"/>
            <a:ext cx="2213848" cy="766281"/>
            <a:chOff x="0" y="0"/>
            <a:chExt cx="583071" cy="201819"/>
          </a:xfrm>
        </p:grpSpPr>
        <p:sp>
          <p:nvSpPr>
            <p:cNvPr name="Freeform 18" id="1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9" id="1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Freeform 20" id="20"/>
          <p:cNvSpPr/>
          <p:nvPr/>
        </p:nvSpPr>
        <p:spPr>
          <a:xfrm flipH="false" flipV="false" rot="0">
            <a:off x="283048" y="1698525"/>
            <a:ext cx="17820863" cy="7707523"/>
          </a:xfrm>
          <a:custGeom>
            <a:avLst/>
            <a:gdLst/>
            <a:ahLst/>
            <a:cxnLst/>
            <a:rect r="r" b="b" t="t" l="l"/>
            <a:pathLst>
              <a:path h="7707523" w="17820863">
                <a:moveTo>
                  <a:pt x="0" y="0"/>
                </a:moveTo>
                <a:lnTo>
                  <a:pt x="17820863" y="0"/>
                </a:lnTo>
                <a:lnTo>
                  <a:pt x="17820863" y="7707523"/>
                </a:lnTo>
                <a:lnTo>
                  <a:pt x="0" y="7707523"/>
                </a:lnTo>
                <a:lnTo>
                  <a:pt x="0" y="0"/>
                </a:lnTo>
                <a:close/>
              </a:path>
            </a:pathLst>
          </a:custGeom>
          <a:blipFill>
            <a:blip r:embed="rId7"/>
            <a:stretch>
              <a:fillRect l="0" t="0" r="0" b="0"/>
            </a:stretch>
          </a:blipFill>
        </p:spPr>
      </p:sp>
      <p:sp>
        <p:nvSpPr>
          <p:cNvPr name="TextBox 21" id="21"/>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 </a:t>
            </a:r>
          </a:p>
        </p:txBody>
      </p:sp>
      <p:sp>
        <p:nvSpPr>
          <p:cNvPr name="TextBox 22" id="22"/>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3" id="23"/>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4" id="24"/>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5" id="25"/>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6" id="26"/>
          <p:cNvSpPr txBox="true"/>
          <p:nvPr/>
        </p:nvSpPr>
        <p:spPr>
          <a:xfrm rot="0">
            <a:off x="1649834" y="141804"/>
            <a:ext cx="4869507"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LẤY YÊU CẦU HỆ THỐNG </a:t>
            </a:r>
          </a:p>
        </p:txBody>
      </p:sp>
      <p:sp>
        <p:nvSpPr>
          <p:cNvPr name="TextBox 27" id="27"/>
          <p:cNvSpPr txBox="true"/>
          <p:nvPr/>
        </p:nvSpPr>
        <p:spPr>
          <a:xfrm rot="0">
            <a:off x="7624923" y="9472723"/>
            <a:ext cx="2540943" cy="447675"/>
          </a:xfrm>
          <a:prstGeom prst="rect">
            <a:avLst/>
          </a:prstGeom>
        </p:spPr>
        <p:txBody>
          <a:bodyPr anchor="t" rtlCol="false" tIns="0" lIns="0" bIns="0" rIns="0">
            <a:spAutoFit/>
          </a:bodyPr>
          <a:lstStyle/>
          <a:p>
            <a:pPr algn="ctr">
              <a:lnSpc>
                <a:spcPts val="3749"/>
              </a:lnSpc>
              <a:spcBef>
                <a:spcPct val="0"/>
              </a:spcBef>
            </a:pPr>
            <a:r>
              <a:rPr lang="en-US" b="true" sz="2499" spc="57">
                <a:solidFill>
                  <a:srgbClr val="FFFFFF"/>
                </a:solidFill>
                <a:latin typeface="Canva Sans Bold"/>
                <a:ea typeface="Canva Sans Bold"/>
                <a:cs typeface="Canva Sans Bold"/>
                <a:sym typeface="Canva Sans Bold"/>
              </a:rPr>
              <a:t>sơ đồ USE CASE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grpSp>
        <p:nvGrpSpPr>
          <p:cNvPr name="Group 5" id="5"/>
          <p:cNvGrpSpPr/>
          <p:nvPr/>
        </p:nvGrpSpPr>
        <p:grpSpPr>
          <a:xfrm rot="0">
            <a:off x="449622" y="2835175"/>
            <a:ext cx="5539953" cy="6962834"/>
            <a:chOff x="0" y="0"/>
            <a:chExt cx="1683315" cy="2115658"/>
          </a:xfrm>
        </p:grpSpPr>
        <p:sp>
          <p:nvSpPr>
            <p:cNvPr name="Freeform 6" id="6"/>
            <p:cNvSpPr/>
            <p:nvPr/>
          </p:nvSpPr>
          <p:spPr>
            <a:xfrm flipH="false" flipV="false" rot="0">
              <a:off x="0" y="0"/>
              <a:ext cx="1683315" cy="2115658"/>
            </a:xfrm>
            <a:custGeom>
              <a:avLst/>
              <a:gdLst/>
              <a:ahLst/>
              <a:cxnLst/>
              <a:rect r="r" b="b" t="t" l="l"/>
              <a:pathLst>
                <a:path h="2115658" w="1683315">
                  <a:moveTo>
                    <a:pt x="71271" y="0"/>
                  </a:moveTo>
                  <a:lnTo>
                    <a:pt x="1612045" y="0"/>
                  </a:lnTo>
                  <a:cubicBezTo>
                    <a:pt x="1630947" y="0"/>
                    <a:pt x="1649075" y="7509"/>
                    <a:pt x="1662441" y="20875"/>
                  </a:cubicBezTo>
                  <a:cubicBezTo>
                    <a:pt x="1675807" y="34241"/>
                    <a:pt x="1683315" y="52369"/>
                    <a:pt x="1683315" y="71271"/>
                  </a:cubicBezTo>
                  <a:lnTo>
                    <a:pt x="1683315" y="2044387"/>
                  </a:lnTo>
                  <a:cubicBezTo>
                    <a:pt x="1683315" y="2083749"/>
                    <a:pt x="1651406" y="2115658"/>
                    <a:pt x="1612045" y="2115658"/>
                  </a:cubicBezTo>
                  <a:lnTo>
                    <a:pt x="71271" y="2115658"/>
                  </a:lnTo>
                  <a:cubicBezTo>
                    <a:pt x="31909" y="2115658"/>
                    <a:pt x="0" y="2083749"/>
                    <a:pt x="0" y="2044387"/>
                  </a:cubicBezTo>
                  <a:lnTo>
                    <a:pt x="0" y="71271"/>
                  </a:lnTo>
                  <a:cubicBezTo>
                    <a:pt x="0" y="52369"/>
                    <a:pt x="7509" y="34241"/>
                    <a:pt x="20875" y="20875"/>
                  </a:cubicBezTo>
                  <a:cubicBezTo>
                    <a:pt x="34241" y="7509"/>
                    <a:pt x="52369" y="0"/>
                    <a:pt x="71271"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7" id="7"/>
            <p:cNvSpPr txBox="true"/>
            <p:nvPr/>
          </p:nvSpPr>
          <p:spPr>
            <a:xfrm>
              <a:off x="0" y="-38100"/>
              <a:ext cx="1683315" cy="21537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6461157"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32930"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1204702"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3576475"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22" id="22"/>
          <p:cNvGrpSpPr/>
          <p:nvPr/>
        </p:nvGrpSpPr>
        <p:grpSpPr>
          <a:xfrm rot="0">
            <a:off x="15948247" y="808418"/>
            <a:ext cx="2213848" cy="766281"/>
            <a:chOff x="0" y="0"/>
            <a:chExt cx="583071" cy="201819"/>
          </a:xfrm>
        </p:grpSpPr>
        <p:sp>
          <p:nvSpPr>
            <p:cNvPr name="Freeform 23" id="23"/>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4" id="24"/>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5" id="25"/>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6" id="26"/>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7" id="27"/>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8" id="28"/>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9" id="29"/>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30" id="30"/>
          <p:cNvSpPr txBox="true"/>
          <p:nvPr/>
        </p:nvSpPr>
        <p:spPr>
          <a:xfrm rot="0">
            <a:off x="1859958" y="141804"/>
            <a:ext cx="4380458"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PHÂN TÍCH HỆ THỐNG</a:t>
            </a:r>
          </a:p>
        </p:txBody>
      </p:sp>
      <p:sp>
        <p:nvSpPr>
          <p:cNvPr name="TextBox 31" id="31"/>
          <p:cNvSpPr txBox="true"/>
          <p:nvPr/>
        </p:nvSpPr>
        <p:spPr>
          <a:xfrm rot="0">
            <a:off x="642778" y="1831875"/>
            <a:ext cx="8911679" cy="717550"/>
          </a:xfrm>
          <a:prstGeom prst="rect">
            <a:avLst/>
          </a:prstGeom>
        </p:spPr>
        <p:txBody>
          <a:bodyPr anchor="t" rtlCol="false" tIns="0" lIns="0" bIns="0" rIns="0">
            <a:spAutoFit/>
          </a:bodyPr>
          <a:lstStyle/>
          <a:p>
            <a:pPr algn="ctr" marL="863599" indent="-431800" lvl="1">
              <a:lnSpc>
                <a:spcPts val="5599"/>
              </a:lnSpc>
              <a:buAutoNum type="arabicPeriod" startAt="1"/>
            </a:pPr>
            <a:r>
              <a:rPr lang="en-US" sz="3999">
                <a:solidFill>
                  <a:srgbClr val="FFFFFF"/>
                </a:solidFill>
                <a:latin typeface="DFVN Brasika Display"/>
                <a:ea typeface="DFVN Brasika Display"/>
                <a:cs typeface="DFVN Brasika Display"/>
                <a:sym typeface="DFVN Brasika Display"/>
              </a:rPr>
              <a:t>CÁC LỚP TRONG HỆ THỐNG</a:t>
            </a:r>
          </a:p>
        </p:txBody>
      </p:sp>
      <p:sp>
        <p:nvSpPr>
          <p:cNvPr name="TextBox 32" id="32"/>
          <p:cNvSpPr txBox="true"/>
          <p:nvPr/>
        </p:nvSpPr>
        <p:spPr>
          <a:xfrm rot="0">
            <a:off x="1284312" y="3155465"/>
            <a:ext cx="3870573" cy="679450"/>
          </a:xfrm>
          <a:prstGeom prst="rect">
            <a:avLst/>
          </a:prstGeom>
        </p:spPr>
        <p:txBody>
          <a:bodyPr anchor="t" rtlCol="false" tIns="0" lIns="0" bIns="0" rIns="0">
            <a:spAutoFit/>
          </a:bodyPr>
          <a:lstStyle/>
          <a:p>
            <a:pPr algn="ctr">
              <a:lnSpc>
                <a:spcPts val="5599"/>
              </a:lnSpc>
            </a:pPr>
            <a:r>
              <a:rPr lang="en-US" sz="3999" b="true">
                <a:solidFill>
                  <a:srgbClr val="C5FFFF"/>
                </a:solidFill>
                <a:latin typeface="Canva Sans Bold"/>
                <a:ea typeface="Canva Sans Bold"/>
                <a:cs typeface="Canva Sans Bold"/>
                <a:sym typeface="Canva Sans Bold"/>
              </a:rPr>
              <a:t>LỚP THỰC THỂ</a:t>
            </a:r>
            <a:r>
              <a:rPr lang="en-US" sz="3999" b="true">
                <a:solidFill>
                  <a:srgbClr val="FFFFFF"/>
                </a:solidFill>
                <a:latin typeface="Canva Sans Bold"/>
                <a:ea typeface="Canva Sans Bold"/>
                <a:cs typeface="Canva Sans Bold"/>
                <a:sym typeface="Canva Sans Bold"/>
              </a:rPr>
              <a:t> </a:t>
            </a:r>
          </a:p>
        </p:txBody>
      </p:sp>
      <p:grpSp>
        <p:nvGrpSpPr>
          <p:cNvPr name="Group 33" id="33"/>
          <p:cNvGrpSpPr/>
          <p:nvPr/>
        </p:nvGrpSpPr>
        <p:grpSpPr>
          <a:xfrm rot="0">
            <a:off x="6238821" y="2869958"/>
            <a:ext cx="5539953" cy="6928050"/>
            <a:chOff x="0" y="0"/>
            <a:chExt cx="1683315" cy="2105089"/>
          </a:xfrm>
        </p:grpSpPr>
        <p:sp>
          <p:nvSpPr>
            <p:cNvPr name="Freeform 34" id="34"/>
            <p:cNvSpPr/>
            <p:nvPr/>
          </p:nvSpPr>
          <p:spPr>
            <a:xfrm flipH="false" flipV="false" rot="0">
              <a:off x="0" y="0"/>
              <a:ext cx="1683315" cy="2105089"/>
            </a:xfrm>
            <a:custGeom>
              <a:avLst/>
              <a:gdLst/>
              <a:ahLst/>
              <a:cxnLst/>
              <a:rect r="r" b="b" t="t" l="l"/>
              <a:pathLst>
                <a:path h="2105089" w="1683315">
                  <a:moveTo>
                    <a:pt x="71271" y="0"/>
                  </a:moveTo>
                  <a:lnTo>
                    <a:pt x="1612045" y="0"/>
                  </a:lnTo>
                  <a:cubicBezTo>
                    <a:pt x="1630947" y="0"/>
                    <a:pt x="1649075" y="7509"/>
                    <a:pt x="1662441" y="20875"/>
                  </a:cubicBezTo>
                  <a:cubicBezTo>
                    <a:pt x="1675807" y="34241"/>
                    <a:pt x="1683315" y="52369"/>
                    <a:pt x="1683315" y="71271"/>
                  </a:cubicBezTo>
                  <a:lnTo>
                    <a:pt x="1683315" y="2033818"/>
                  </a:lnTo>
                  <a:cubicBezTo>
                    <a:pt x="1683315" y="2073180"/>
                    <a:pt x="1651406" y="2105089"/>
                    <a:pt x="1612045" y="2105089"/>
                  </a:cubicBezTo>
                  <a:lnTo>
                    <a:pt x="71271" y="2105089"/>
                  </a:lnTo>
                  <a:cubicBezTo>
                    <a:pt x="52369" y="2105089"/>
                    <a:pt x="34241" y="2097580"/>
                    <a:pt x="20875" y="2084214"/>
                  </a:cubicBezTo>
                  <a:cubicBezTo>
                    <a:pt x="7509" y="2070848"/>
                    <a:pt x="0" y="2052720"/>
                    <a:pt x="0" y="2033818"/>
                  </a:cubicBezTo>
                  <a:lnTo>
                    <a:pt x="0" y="71271"/>
                  </a:lnTo>
                  <a:cubicBezTo>
                    <a:pt x="0" y="52369"/>
                    <a:pt x="7509" y="34241"/>
                    <a:pt x="20875" y="20875"/>
                  </a:cubicBezTo>
                  <a:cubicBezTo>
                    <a:pt x="34241" y="7509"/>
                    <a:pt x="52369" y="0"/>
                    <a:pt x="71271"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35" id="35"/>
            <p:cNvSpPr txBox="true"/>
            <p:nvPr/>
          </p:nvSpPr>
          <p:spPr>
            <a:xfrm>
              <a:off x="0" y="-38100"/>
              <a:ext cx="1683315" cy="2143189"/>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6802573" y="3155465"/>
            <a:ext cx="4185642" cy="679450"/>
          </a:xfrm>
          <a:prstGeom prst="rect">
            <a:avLst/>
          </a:prstGeom>
        </p:spPr>
        <p:txBody>
          <a:bodyPr anchor="t" rtlCol="false" tIns="0" lIns="0" bIns="0" rIns="0">
            <a:spAutoFit/>
          </a:bodyPr>
          <a:lstStyle/>
          <a:p>
            <a:pPr algn="ctr">
              <a:lnSpc>
                <a:spcPts val="5599"/>
              </a:lnSpc>
            </a:pPr>
            <a:r>
              <a:rPr lang="en-US" sz="3999" b="true">
                <a:solidFill>
                  <a:srgbClr val="C5FFFF"/>
                </a:solidFill>
                <a:latin typeface="Canva Sans Bold"/>
                <a:ea typeface="Canva Sans Bold"/>
                <a:cs typeface="Canva Sans Bold"/>
                <a:sym typeface="Canva Sans Bold"/>
              </a:rPr>
              <a:t>LỚP ĐIỀU KHIỂN </a:t>
            </a:r>
          </a:p>
        </p:txBody>
      </p:sp>
      <p:grpSp>
        <p:nvGrpSpPr>
          <p:cNvPr name="Group 37" id="37"/>
          <p:cNvGrpSpPr/>
          <p:nvPr/>
        </p:nvGrpSpPr>
        <p:grpSpPr>
          <a:xfrm rot="0">
            <a:off x="12028019" y="2835175"/>
            <a:ext cx="5539953" cy="6962834"/>
            <a:chOff x="0" y="0"/>
            <a:chExt cx="1683315" cy="2115658"/>
          </a:xfrm>
        </p:grpSpPr>
        <p:sp>
          <p:nvSpPr>
            <p:cNvPr name="Freeform 38" id="38"/>
            <p:cNvSpPr/>
            <p:nvPr/>
          </p:nvSpPr>
          <p:spPr>
            <a:xfrm flipH="false" flipV="false" rot="0">
              <a:off x="0" y="0"/>
              <a:ext cx="1683315" cy="2115658"/>
            </a:xfrm>
            <a:custGeom>
              <a:avLst/>
              <a:gdLst/>
              <a:ahLst/>
              <a:cxnLst/>
              <a:rect r="r" b="b" t="t" l="l"/>
              <a:pathLst>
                <a:path h="2115658" w="1683315">
                  <a:moveTo>
                    <a:pt x="71271" y="0"/>
                  </a:moveTo>
                  <a:lnTo>
                    <a:pt x="1612045" y="0"/>
                  </a:lnTo>
                  <a:cubicBezTo>
                    <a:pt x="1630947" y="0"/>
                    <a:pt x="1649075" y="7509"/>
                    <a:pt x="1662441" y="20875"/>
                  </a:cubicBezTo>
                  <a:cubicBezTo>
                    <a:pt x="1675807" y="34241"/>
                    <a:pt x="1683315" y="52369"/>
                    <a:pt x="1683315" y="71271"/>
                  </a:cubicBezTo>
                  <a:lnTo>
                    <a:pt x="1683315" y="2044387"/>
                  </a:lnTo>
                  <a:cubicBezTo>
                    <a:pt x="1683315" y="2083749"/>
                    <a:pt x="1651406" y="2115658"/>
                    <a:pt x="1612045" y="2115658"/>
                  </a:cubicBezTo>
                  <a:lnTo>
                    <a:pt x="71271" y="2115658"/>
                  </a:lnTo>
                  <a:cubicBezTo>
                    <a:pt x="31909" y="2115658"/>
                    <a:pt x="0" y="2083749"/>
                    <a:pt x="0" y="2044387"/>
                  </a:cubicBezTo>
                  <a:lnTo>
                    <a:pt x="0" y="71271"/>
                  </a:lnTo>
                  <a:cubicBezTo>
                    <a:pt x="0" y="52369"/>
                    <a:pt x="7509" y="34241"/>
                    <a:pt x="20875" y="20875"/>
                  </a:cubicBezTo>
                  <a:cubicBezTo>
                    <a:pt x="34241" y="7509"/>
                    <a:pt x="52369" y="0"/>
                    <a:pt x="71271"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39" id="39"/>
            <p:cNvSpPr txBox="true"/>
            <p:nvPr/>
          </p:nvSpPr>
          <p:spPr>
            <a:xfrm>
              <a:off x="0" y="-38100"/>
              <a:ext cx="1683315" cy="2153758"/>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3497947" y="3155465"/>
            <a:ext cx="2379464" cy="679450"/>
          </a:xfrm>
          <a:prstGeom prst="rect">
            <a:avLst/>
          </a:prstGeom>
        </p:spPr>
        <p:txBody>
          <a:bodyPr anchor="t" rtlCol="false" tIns="0" lIns="0" bIns="0" rIns="0">
            <a:spAutoFit/>
          </a:bodyPr>
          <a:lstStyle/>
          <a:p>
            <a:pPr algn="ctr">
              <a:lnSpc>
                <a:spcPts val="5599"/>
              </a:lnSpc>
            </a:pPr>
            <a:r>
              <a:rPr lang="en-US" sz="3999" b="true">
                <a:solidFill>
                  <a:srgbClr val="C5FFFF"/>
                </a:solidFill>
                <a:latin typeface="Canva Sans Bold"/>
                <a:ea typeface="Canva Sans Bold"/>
                <a:cs typeface="Canva Sans Bold"/>
                <a:sym typeface="Canva Sans Bold"/>
              </a:rPr>
              <a:t>LỚP BIÊN</a:t>
            </a:r>
          </a:p>
        </p:txBody>
      </p:sp>
      <p:sp>
        <p:nvSpPr>
          <p:cNvPr name="TextBox 41" id="41"/>
          <p:cNvSpPr txBox="true"/>
          <p:nvPr/>
        </p:nvSpPr>
        <p:spPr>
          <a:xfrm rot="0">
            <a:off x="2054796" y="4330215"/>
            <a:ext cx="2329607" cy="5004435"/>
          </a:xfrm>
          <a:prstGeom prst="rect">
            <a:avLst/>
          </a:prstGeom>
        </p:spPr>
        <p:txBody>
          <a:bodyPr anchor="t" rtlCol="false" tIns="0" lIns="0" bIns="0" rIns="0">
            <a:spAutoFit/>
          </a:bodyPr>
          <a:lstStyle/>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CUSTOMER</a:t>
            </a:r>
          </a:p>
          <a:p>
            <a:pPr algn="ctr">
              <a:lnSpc>
                <a:spcPts val="3600"/>
              </a:lnSpc>
              <a:spcBef>
                <a:spcPct val="0"/>
              </a:spcBef>
            </a:pPr>
          </a:p>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SALON</a:t>
            </a:r>
          </a:p>
          <a:p>
            <a:pPr algn="ctr">
              <a:lnSpc>
                <a:spcPts val="3600"/>
              </a:lnSpc>
              <a:spcBef>
                <a:spcPct val="0"/>
              </a:spcBef>
            </a:pPr>
          </a:p>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STYLIST</a:t>
            </a:r>
          </a:p>
          <a:p>
            <a:pPr algn="ctr">
              <a:lnSpc>
                <a:spcPts val="3600"/>
              </a:lnSpc>
              <a:spcBef>
                <a:spcPct val="0"/>
              </a:spcBef>
            </a:pPr>
          </a:p>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APPOINTMENT</a:t>
            </a:r>
          </a:p>
          <a:p>
            <a:pPr algn="ctr">
              <a:lnSpc>
                <a:spcPts val="3600"/>
              </a:lnSpc>
              <a:spcBef>
                <a:spcPct val="0"/>
              </a:spcBef>
            </a:pPr>
          </a:p>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SERVICE</a:t>
            </a:r>
          </a:p>
          <a:p>
            <a:pPr algn="ctr">
              <a:lnSpc>
                <a:spcPts val="3600"/>
              </a:lnSpc>
              <a:spcBef>
                <a:spcPct val="0"/>
              </a:spcBef>
            </a:pPr>
          </a:p>
          <a:p>
            <a:pPr algn="l">
              <a:lnSpc>
                <a:spcPts val="3600"/>
              </a:lnSpc>
              <a:spcBef>
                <a:spcPct val="0"/>
              </a:spcBef>
            </a:pPr>
            <a:r>
              <a:rPr lang="en-US" b="true" sz="2400" spc="55">
                <a:solidFill>
                  <a:srgbClr val="FFFFFF"/>
                </a:solidFill>
                <a:latin typeface="Canva Sans Bold"/>
                <a:ea typeface="Canva Sans Bold"/>
                <a:cs typeface="Canva Sans Bold"/>
                <a:sym typeface="Canva Sans Bold"/>
              </a:rPr>
              <a:t>NOTIFICATION</a:t>
            </a:r>
          </a:p>
        </p:txBody>
      </p:sp>
      <p:sp>
        <p:nvSpPr>
          <p:cNvPr name="TextBox 42" id="42"/>
          <p:cNvSpPr txBox="true"/>
          <p:nvPr/>
        </p:nvSpPr>
        <p:spPr>
          <a:xfrm rot="0">
            <a:off x="7062650" y="4330215"/>
            <a:ext cx="3665488" cy="3175635"/>
          </a:xfrm>
          <a:prstGeom prst="rect">
            <a:avLst/>
          </a:prstGeom>
        </p:spPr>
        <p:txBody>
          <a:bodyPr anchor="t" rtlCol="false" tIns="0" lIns="0" bIns="0" rIns="0">
            <a:spAutoFit/>
          </a:bodyPr>
          <a:lstStyle/>
          <a:p>
            <a:pPr algn="ctr">
              <a:lnSpc>
                <a:spcPts val="3600"/>
              </a:lnSpc>
            </a:pPr>
            <a:r>
              <a:rPr lang="en-US" b="true" sz="2400" spc="55">
                <a:solidFill>
                  <a:srgbClr val="FFFFFF"/>
                </a:solidFill>
                <a:latin typeface="Canva Sans Bold"/>
                <a:ea typeface="Canva Sans Bold"/>
                <a:cs typeface="Canva Sans Bold"/>
                <a:sym typeface="Canva Sans Bold"/>
              </a:rPr>
              <a:t>AppointmentController</a:t>
            </a:r>
          </a:p>
          <a:p>
            <a:pPr algn="ctr">
              <a:lnSpc>
                <a:spcPts val="3600"/>
              </a:lnSpc>
            </a:pPr>
          </a:p>
          <a:p>
            <a:pPr algn="ctr">
              <a:lnSpc>
                <a:spcPts val="3600"/>
              </a:lnSpc>
            </a:pPr>
            <a:r>
              <a:rPr lang="en-US" b="true" sz="2400" spc="55">
                <a:solidFill>
                  <a:srgbClr val="FFFFFF"/>
                </a:solidFill>
                <a:latin typeface="Canva Sans Bold"/>
                <a:ea typeface="Canva Sans Bold"/>
                <a:cs typeface="Canva Sans Bold"/>
                <a:sym typeface="Canva Sans Bold"/>
              </a:rPr>
              <a:t>SalonController</a:t>
            </a:r>
          </a:p>
          <a:p>
            <a:pPr algn="ctr">
              <a:lnSpc>
                <a:spcPts val="3600"/>
              </a:lnSpc>
            </a:pPr>
          </a:p>
          <a:p>
            <a:pPr algn="ctr">
              <a:lnSpc>
                <a:spcPts val="3600"/>
              </a:lnSpc>
            </a:pPr>
            <a:r>
              <a:rPr lang="en-US" b="true" sz="2400" spc="55">
                <a:solidFill>
                  <a:srgbClr val="FFFFFF"/>
                </a:solidFill>
                <a:latin typeface="Canva Sans Bold"/>
                <a:ea typeface="Canva Sans Bold"/>
                <a:cs typeface="Canva Sans Bold"/>
                <a:sym typeface="Canva Sans Bold"/>
              </a:rPr>
              <a:t>StylistController</a:t>
            </a:r>
          </a:p>
          <a:p>
            <a:pPr algn="ctr">
              <a:lnSpc>
                <a:spcPts val="3600"/>
              </a:lnSpc>
            </a:pPr>
          </a:p>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NotificationController</a:t>
            </a:r>
          </a:p>
        </p:txBody>
      </p:sp>
      <p:sp>
        <p:nvSpPr>
          <p:cNvPr name="TextBox 43" id="43"/>
          <p:cNvSpPr txBox="true"/>
          <p:nvPr/>
        </p:nvSpPr>
        <p:spPr>
          <a:xfrm rot="0">
            <a:off x="13803335" y="4330215"/>
            <a:ext cx="2220218" cy="3175635"/>
          </a:xfrm>
          <a:prstGeom prst="rect">
            <a:avLst/>
          </a:prstGeom>
        </p:spPr>
        <p:txBody>
          <a:bodyPr anchor="t" rtlCol="false" tIns="0" lIns="0" bIns="0" rIns="0">
            <a:spAutoFit/>
          </a:bodyPr>
          <a:lstStyle/>
          <a:p>
            <a:pPr algn="ctr">
              <a:lnSpc>
                <a:spcPts val="3600"/>
              </a:lnSpc>
            </a:pPr>
            <a:r>
              <a:rPr lang="en-US" b="true" sz="2400" spc="55">
                <a:solidFill>
                  <a:srgbClr val="FFFFFF"/>
                </a:solidFill>
                <a:latin typeface="Canva Sans Bold"/>
                <a:ea typeface="Canva Sans Bold"/>
                <a:cs typeface="Canva Sans Bold"/>
                <a:sym typeface="Canva Sans Bold"/>
              </a:rPr>
              <a:t>CustomerUI</a:t>
            </a:r>
          </a:p>
          <a:p>
            <a:pPr algn="ctr">
              <a:lnSpc>
                <a:spcPts val="3600"/>
              </a:lnSpc>
            </a:pPr>
          </a:p>
          <a:p>
            <a:pPr algn="ctr">
              <a:lnSpc>
                <a:spcPts val="3600"/>
              </a:lnSpc>
            </a:pPr>
            <a:r>
              <a:rPr lang="en-US" b="true" sz="2400" spc="55">
                <a:solidFill>
                  <a:srgbClr val="FFFFFF"/>
                </a:solidFill>
                <a:latin typeface="Canva Sans Bold"/>
                <a:ea typeface="Canva Sans Bold"/>
                <a:cs typeface="Canva Sans Bold"/>
                <a:sym typeface="Canva Sans Bold"/>
              </a:rPr>
              <a:t>SalonUI</a:t>
            </a:r>
          </a:p>
          <a:p>
            <a:pPr algn="ctr">
              <a:lnSpc>
                <a:spcPts val="3600"/>
              </a:lnSpc>
            </a:pPr>
          </a:p>
          <a:p>
            <a:pPr algn="ctr">
              <a:lnSpc>
                <a:spcPts val="3600"/>
              </a:lnSpc>
            </a:pPr>
            <a:r>
              <a:rPr lang="en-US" b="true" sz="2400" spc="55">
                <a:solidFill>
                  <a:srgbClr val="FFFFFF"/>
                </a:solidFill>
                <a:latin typeface="Canva Sans Bold"/>
                <a:ea typeface="Canva Sans Bold"/>
                <a:cs typeface="Canva Sans Bold"/>
                <a:sym typeface="Canva Sans Bold"/>
              </a:rPr>
              <a:t>StylistUI</a:t>
            </a:r>
          </a:p>
          <a:p>
            <a:pPr algn="ctr">
              <a:lnSpc>
                <a:spcPts val="3600"/>
              </a:lnSpc>
            </a:pPr>
          </a:p>
          <a:p>
            <a:pPr algn="ctr">
              <a:lnSpc>
                <a:spcPts val="3600"/>
              </a:lnSpc>
              <a:spcBef>
                <a:spcPct val="0"/>
              </a:spcBef>
            </a:pPr>
            <a:r>
              <a:rPr lang="en-US" b="true" sz="2400" spc="55">
                <a:solidFill>
                  <a:srgbClr val="FFFFFF"/>
                </a:solidFill>
                <a:latin typeface="Canva Sans Bold"/>
                <a:ea typeface="Canva Sans Bold"/>
                <a:cs typeface="Canva Sans Bold"/>
                <a:sym typeface="Canva Sans Bold"/>
              </a:rPr>
              <a:t>NotificationUI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3974391" y="-3430071"/>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name="TextBox 9" id="9"/>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12" id="12"/>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66675"/>
              <a:ext cx="583071" cy="268494"/>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6519341"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a:t>
            </a:r>
          </a:p>
        </p:txBody>
      </p:sp>
      <p:sp>
        <p:nvSpPr>
          <p:cNvPr name="TextBox 23" id="23"/>
          <p:cNvSpPr txBox="true"/>
          <p:nvPr/>
        </p:nvSpPr>
        <p:spPr>
          <a:xfrm rot="0">
            <a:off x="8895394"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a:t>
            </a:r>
          </a:p>
        </p:txBody>
      </p:sp>
      <p:sp>
        <p:nvSpPr>
          <p:cNvPr name="TextBox 24" id="24"/>
          <p:cNvSpPr txBox="true"/>
          <p:nvPr/>
        </p:nvSpPr>
        <p:spPr>
          <a:xfrm rot="0">
            <a:off x="11271447"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III</a:t>
            </a:r>
          </a:p>
        </p:txBody>
      </p:sp>
      <p:sp>
        <p:nvSpPr>
          <p:cNvPr name="TextBox 25" id="25"/>
          <p:cNvSpPr txBox="true"/>
          <p:nvPr/>
        </p:nvSpPr>
        <p:spPr>
          <a:xfrm rot="0">
            <a:off x="13647500"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IV</a:t>
            </a:r>
          </a:p>
        </p:txBody>
      </p:sp>
      <p:sp>
        <p:nvSpPr>
          <p:cNvPr name="TextBox 26" id="26"/>
          <p:cNvSpPr txBox="true"/>
          <p:nvPr/>
        </p:nvSpPr>
        <p:spPr>
          <a:xfrm rot="0">
            <a:off x="16023553" y="1006774"/>
            <a:ext cx="2080358" cy="321945"/>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Canva Sans Bold"/>
                <a:ea typeface="Canva Sans Bold"/>
                <a:cs typeface="Canva Sans Bold"/>
                <a:sym typeface="Canva Sans Bold"/>
              </a:rPr>
              <a:t>CHƯƠNG V</a:t>
            </a:r>
          </a:p>
        </p:txBody>
      </p:sp>
      <p:sp>
        <p:nvSpPr>
          <p:cNvPr name="TextBox 27" id="27"/>
          <p:cNvSpPr txBox="true"/>
          <p:nvPr/>
        </p:nvSpPr>
        <p:spPr>
          <a:xfrm rot="0">
            <a:off x="1859958" y="141804"/>
            <a:ext cx="4380458" cy="542925"/>
          </a:xfrm>
          <a:prstGeom prst="rect">
            <a:avLst/>
          </a:prstGeom>
        </p:spPr>
        <p:txBody>
          <a:bodyPr anchor="t" rtlCol="false" tIns="0" lIns="0" bIns="0" rIns="0">
            <a:spAutoFit/>
          </a:bodyPr>
          <a:lstStyle/>
          <a:p>
            <a:pPr algn="ctr">
              <a:lnSpc>
                <a:spcPts val="4500"/>
              </a:lnSpc>
              <a:spcBef>
                <a:spcPct val="0"/>
              </a:spcBef>
            </a:pPr>
            <a:r>
              <a:rPr lang="en-US" b="true" sz="3000" spc="69">
                <a:solidFill>
                  <a:srgbClr val="7AFFFF"/>
                </a:solidFill>
                <a:latin typeface="Canva Sans Bold"/>
                <a:ea typeface="Canva Sans Bold"/>
                <a:cs typeface="Canva Sans Bold"/>
                <a:sym typeface="Canva Sans Bold"/>
              </a:rPr>
              <a:t>PHÂN TÍCH HỆ THỐNG</a:t>
            </a:r>
          </a:p>
        </p:txBody>
      </p:sp>
      <p:sp>
        <p:nvSpPr>
          <p:cNvPr name="TextBox 28" id="28"/>
          <p:cNvSpPr txBox="true"/>
          <p:nvPr/>
        </p:nvSpPr>
        <p:spPr>
          <a:xfrm rot="0">
            <a:off x="724697" y="1298932"/>
            <a:ext cx="3773388" cy="717550"/>
          </a:xfrm>
          <a:prstGeom prst="rect">
            <a:avLst/>
          </a:prstGeom>
        </p:spPr>
        <p:txBody>
          <a:bodyPr anchor="t" rtlCol="false" tIns="0" lIns="0" bIns="0" rIns="0">
            <a:spAutoFit/>
          </a:bodyPr>
          <a:lstStyle/>
          <a:p>
            <a:pPr algn="ctr">
              <a:lnSpc>
                <a:spcPts val="5599"/>
              </a:lnSpc>
            </a:pPr>
            <a:r>
              <a:rPr lang="en-US" sz="3999">
                <a:solidFill>
                  <a:srgbClr val="FFFFFF"/>
                </a:solidFill>
                <a:latin typeface="DFVN Brasika Display"/>
                <a:ea typeface="DFVN Brasika Display"/>
                <a:cs typeface="DFVN Brasika Display"/>
                <a:sym typeface="DFVN Brasika Display"/>
              </a:rPr>
              <a:t>2. SCENARIO</a:t>
            </a:r>
          </a:p>
        </p:txBody>
      </p:sp>
      <p:sp>
        <p:nvSpPr>
          <p:cNvPr name="Freeform 29" id="29"/>
          <p:cNvSpPr/>
          <p:nvPr/>
        </p:nvSpPr>
        <p:spPr>
          <a:xfrm flipH="false" flipV="false" rot="0">
            <a:off x="299180" y="2584357"/>
            <a:ext cx="729520" cy="725265"/>
          </a:xfrm>
          <a:custGeom>
            <a:avLst/>
            <a:gdLst/>
            <a:ahLst/>
            <a:cxnLst/>
            <a:rect r="r" b="b" t="t" l="l"/>
            <a:pathLst>
              <a:path h="725265" w="729520">
                <a:moveTo>
                  <a:pt x="0" y="0"/>
                </a:moveTo>
                <a:lnTo>
                  <a:pt x="729520" y="0"/>
                </a:lnTo>
                <a:lnTo>
                  <a:pt x="729520" y="725265"/>
                </a:lnTo>
                <a:lnTo>
                  <a:pt x="0" y="725265"/>
                </a:lnTo>
                <a:lnTo>
                  <a:pt x="0" y="0"/>
                </a:lnTo>
                <a:close/>
              </a:path>
            </a:pathLst>
          </a:custGeom>
          <a:blipFill>
            <a:blip r:embed="rId8"/>
            <a:stretch>
              <a:fillRect l="0" t="0" r="0" b="0"/>
            </a:stretch>
          </a:blipFill>
        </p:spPr>
      </p:sp>
      <p:sp>
        <p:nvSpPr>
          <p:cNvPr name="Freeform 30" id="30"/>
          <p:cNvSpPr/>
          <p:nvPr/>
        </p:nvSpPr>
        <p:spPr>
          <a:xfrm flipH="false" flipV="false" rot="0">
            <a:off x="359936" y="4418235"/>
            <a:ext cx="729520" cy="725265"/>
          </a:xfrm>
          <a:custGeom>
            <a:avLst/>
            <a:gdLst/>
            <a:ahLst/>
            <a:cxnLst/>
            <a:rect r="r" b="b" t="t" l="l"/>
            <a:pathLst>
              <a:path h="725265" w="729520">
                <a:moveTo>
                  <a:pt x="0" y="0"/>
                </a:moveTo>
                <a:lnTo>
                  <a:pt x="729521" y="0"/>
                </a:lnTo>
                <a:lnTo>
                  <a:pt x="729521" y="725265"/>
                </a:lnTo>
                <a:lnTo>
                  <a:pt x="0" y="725265"/>
                </a:lnTo>
                <a:lnTo>
                  <a:pt x="0" y="0"/>
                </a:lnTo>
                <a:close/>
              </a:path>
            </a:pathLst>
          </a:custGeom>
          <a:blipFill>
            <a:blip r:embed="rId8"/>
            <a:stretch>
              <a:fillRect l="0" t="0" r="0" b="0"/>
            </a:stretch>
          </a:blipFill>
        </p:spPr>
      </p:sp>
      <p:sp>
        <p:nvSpPr>
          <p:cNvPr name="Freeform 31" id="31"/>
          <p:cNvSpPr/>
          <p:nvPr/>
        </p:nvSpPr>
        <p:spPr>
          <a:xfrm flipH="false" flipV="false" rot="0">
            <a:off x="8234940" y="2584357"/>
            <a:ext cx="729520" cy="725265"/>
          </a:xfrm>
          <a:custGeom>
            <a:avLst/>
            <a:gdLst/>
            <a:ahLst/>
            <a:cxnLst/>
            <a:rect r="r" b="b" t="t" l="l"/>
            <a:pathLst>
              <a:path h="725265" w="729520">
                <a:moveTo>
                  <a:pt x="0" y="0"/>
                </a:moveTo>
                <a:lnTo>
                  <a:pt x="729520" y="0"/>
                </a:lnTo>
                <a:lnTo>
                  <a:pt x="729520" y="725265"/>
                </a:lnTo>
                <a:lnTo>
                  <a:pt x="0" y="725265"/>
                </a:lnTo>
                <a:lnTo>
                  <a:pt x="0" y="0"/>
                </a:lnTo>
                <a:close/>
              </a:path>
            </a:pathLst>
          </a:custGeom>
          <a:blipFill>
            <a:blip r:embed="rId8"/>
            <a:stretch>
              <a:fillRect l="0" t="0" r="0" b="0"/>
            </a:stretch>
          </a:blipFill>
        </p:spPr>
      </p:sp>
      <p:sp>
        <p:nvSpPr>
          <p:cNvPr name="TextBox 32" id="32"/>
          <p:cNvSpPr txBox="true"/>
          <p:nvPr/>
        </p:nvSpPr>
        <p:spPr>
          <a:xfrm rot="0">
            <a:off x="1028700" y="2664182"/>
            <a:ext cx="5916364" cy="914400"/>
          </a:xfrm>
          <a:prstGeom prst="rect">
            <a:avLst/>
          </a:prstGeom>
        </p:spPr>
        <p:txBody>
          <a:bodyPr anchor="t" rtlCol="false" tIns="0" lIns="0" bIns="0" rIns="0">
            <a:spAutoFit/>
          </a:bodyPr>
          <a:lstStyle/>
          <a:p>
            <a:pPr algn="l">
              <a:lnSpc>
                <a:spcPts val="3749"/>
              </a:lnSpc>
              <a:spcBef>
                <a:spcPct val="0"/>
              </a:spcBef>
            </a:pPr>
            <a:r>
              <a:rPr lang="en-US" b="true" sz="2499" spc="57">
                <a:solidFill>
                  <a:srgbClr val="C5FFFF"/>
                </a:solidFill>
                <a:latin typeface="Canva Sans Bold"/>
                <a:ea typeface="Canva Sans Bold"/>
                <a:cs typeface="Canva Sans Bold"/>
                <a:sym typeface="Canva Sans Bold"/>
              </a:rPr>
              <a:t>Title (Tiêu đề)</a:t>
            </a:r>
          </a:p>
          <a:p>
            <a:pPr algn="l">
              <a:lnSpc>
                <a:spcPts val="3749"/>
              </a:lnSpc>
              <a:spcBef>
                <a:spcPct val="0"/>
              </a:spcBef>
            </a:pPr>
            <a:r>
              <a:rPr lang="en-US" sz="2499" spc="57">
                <a:solidFill>
                  <a:srgbClr val="FFFFFF"/>
                </a:solidFill>
                <a:latin typeface="Canva Sans"/>
                <a:ea typeface="Canva Sans"/>
                <a:cs typeface="Canva Sans"/>
                <a:sym typeface="Canva Sans"/>
              </a:rPr>
              <a:t>Đăng kí lịch đặt hẹn cắt tóc và tư vấn </a:t>
            </a:r>
          </a:p>
        </p:txBody>
      </p:sp>
      <p:sp>
        <p:nvSpPr>
          <p:cNvPr name="TextBox 33" id="33"/>
          <p:cNvSpPr txBox="true"/>
          <p:nvPr/>
        </p:nvSpPr>
        <p:spPr>
          <a:xfrm rot="0">
            <a:off x="1147617" y="4581525"/>
            <a:ext cx="10242747" cy="3484245"/>
          </a:xfrm>
          <a:prstGeom prst="rect">
            <a:avLst/>
          </a:prstGeom>
        </p:spPr>
        <p:txBody>
          <a:bodyPr anchor="t" rtlCol="false" tIns="0" lIns="0" bIns="0" rIns="0">
            <a:spAutoFit/>
          </a:bodyPr>
          <a:lstStyle/>
          <a:p>
            <a:pPr algn="l">
              <a:lnSpc>
                <a:spcPts val="3450"/>
              </a:lnSpc>
              <a:spcBef>
                <a:spcPct val="0"/>
              </a:spcBef>
            </a:pPr>
            <a:r>
              <a:rPr lang="en-US" b="true" sz="2300" spc="52">
                <a:solidFill>
                  <a:srgbClr val="C5FFFF"/>
                </a:solidFill>
                <a:latin typeface="Canva Sans Bold"/>
                <a:ea typeface="Canva Sans Bold"/>
                <a:cs typeface="Canva Sans Bold"/>
                <a:sym typeface="Canva Sans Bold"/>
              </a:rPr>
              <a:t>Actors (Tác nhân)</a:t>
            </a:r>
          </a:p>
          <a:p>
            <a:pPr algn="l">
              <a:lnSpc>
                <a:spcPts val="3450"/>
              </a:lnSpc>
              <a:spcBef>
                <a:spcPct val="0"/>
              </a:spcBef>
            </a:pPr>
            <a:r>
              <a:rPr lang="en-US" sz="2300" spc="52">
                <a:solidFill>
                  <a:srgbClr val="FFFFFF"/>
                </a:solidFill>
                <a:latin typeface="Canva Sans"/>
                <a:ea typeface="Canva Sans"/>
                <a:cs typeface="Canva Sans"/>
                <a:sym typeface="Canva Sans"/>
              </a:rPr>
              <a:t>- Khách hàng (User)</a:t>
            </a:r>
          </a:p>
          <a:p>
            <a:pPr algn="l">
              <a:lnSpc>
                <a:spcPts val="3450"/>
              </a:lnSpc>
              <a:spcBef>
                <a:spcPct val="0"/>
              </a:spcBef>
            </a:pPr>
            <a:r>
              <a:rPr lang="en-US" sz="2300" spc="52">
                <a:solidFill>
                  <a:srgbClr val="FFFFFF"/>
                </a:solidFill>
                <a:latin typeface="Canva Sans"/>
                <a:ea typeface="Canva Sans"/>
                <a:cs typeface="Canva Sans"/>
                <a:sym typeface="Canva Sans"/>
              </a:rPr>
              <a:t>- Zalo App / Zalo Official Account (OA</a:t>
            </a:r>
          </a:p>
          <a:p>
            <a:pPr algn="l">
              <a:lnSpc>
                <a:spcPts val="3450"/>
              </a:lnSpc>
              <a:spcBef>
                <a:spcPct val="0"/>
              </a:spcBef>
            </a:pPr>
            <a:r>
              <a:rPr lang="en-US" sz="2300" spc="52">
                <a:solidFill>
                  <a:srgbClr val="FFFFFF"/>
                </a:solidFill>
                <a:latin typeface="Canva Sans"/>
                <a:ea typeface="Canva Sans"/>
                <a:cs typeface="Canva Sans"/>
                <a:sym typeface="Canva Sans"/>
              </a:rPr>
              <a:t>- Chatbot </a:t>
            </a:r>
          </a:p>
          <a:p>
            <a:pPr algn="l">
              <a:lnSpc>
                <a:spcPts val="3450"/>
              </a:lnSpc>
              <a:spcBef>
                <a:spcPct val="0"/>
              </a:spcBef>
            </a:pPr>
            <a:r>
              <a:rPr lang="en-US" sz="2300" spc="52">
                <a:solidFill>
                  <a:srgbClr val="FFFFFF"/>
                </a:solidFill>
                <a:latin typeface="Canva Sans"/>
                <a:ea typeface="Canva Sans"/>
                <a:cs typeface="Canva Sans"/>
                <a:sym typeface="Canva Sans"/>
              </a:rPr>
              <a:t>- Nhân viên tiệm tóc</a:t>
            </a:r>
          </a:p>
          <a:p>
            <a:pPr algn="l">
              <a:lnSpc>
                <a:spcPts val="3450"/>
              </a:lnSpc>
              <a:spcBef>
                <a:spcPct val="0"/>
              </a:spcBef>
            </a:pPr>
            <a:r>
              <a:rPr lang="en-US" sz="2300" spc="52">
                <a:solidFill>
                  <a:srgbClr val="FFFFFF"/>
                </a:solidFill>
                <a:latin typeface="Canva Sans"/>
                <a:ea typeface="Canva Sans"/>
                <a:cs typeface="Canva Sans"/>
                <a:sym typeface="Canva Sans"/>
              </a:rPr>
              <a:t>- Hệ thống quản lý (Backend)</a:t>
            </a:r>
          </a:p>
          <a:p>
            <a:pPr algn="l">
              <a:lnSpc>
                <a:spcPts val="3450"/>
              </a:lnSpc>
              <a:spcBef>
                <a:spcPct val="0"/>
              </a:spcBef>
            </a:pPr>
            <a:r>
              <a:rPr lang="en-US" sz="2300" spc="52">
                <a:solidFill>
                  <a:srgbClr val="FFFFFF"/>
                </a:solidFill>
                <a:latin typeface="Canva Sans"/>
                <a:ea typeface="Canva Sans"/>
                <a:cs typeface="Canva Sans"/>
                <a:sym typeface="Canva Sans"/>
              </a:rPr>
              <a:t>- Quản trị viên tiệm (Admin)</a:t>
            </a:r>
          </a:p>
          <a:p>
            <a:pPr algn="l">
              <a:lnSpc>
                <a:spcPts val="3450"/>
              </a:lnSpc>
              <a:spcBef>
                <a:spcPct val="0"/>
              </a:spcBef>
            </a:pPr>
            <a:r>
              <a:rPr lang="en-US" sz="2300" spc="52">
                <a:solidFill>
                  <a:srgbClr val="FFFFFF"/>
                </a:solidFill>
                <a:latin typeface="Canva Sans"/>
                <a:ea typeface="Canva Sans"/>
                <a:cs typeface="Canva Sans"/>
                <a:sym typeface="Canva Sans"/>
              </a:rPr>
              <a:t>- Salon (Tổ chức cung cấp dịch vụ): </a:t>
            </a:r>
          </a:p>
        </p:txBody>
      </p:sp>
      <p:sp>
        <p:nvSpPr>
          <p:cNvPr name="TextBox 34" id="34"/>
          <p:cNvSpPr txBox="true"/>
          <p:nvPr/>
        </p:nvSpPr>
        <p:spPr>
          <a:xfrm rot="0">
            <a:off x="9152320" y="2673707"/>
            <a:ext cx="8532461" cy="4798695"/>
          </a:xfrm>
          <a:prstGeom prst="rect">
            <a:avLst/>
          </a:prstGeom>
        </p:spPr>
        <p:txBody>
          <a:bodyPr anchor="t" rtlCol="false" tIns="0" lIns="0" bIns="0" rIns="0">
            <a:spAutoFit/>
          </a:bodyPr>
          <a:lstStyle/>
          <a:p>
            <a:pPr algn="l">
              <a:lnSpc>
                <a:spcPts val="3450"/>
              </a:lnSpc>
              <a:spcBef>
                <a:spcPct val="0"/>
              </a:spcBef>
            </a:pPr>
            <a:r>
              <a:rPr lang="en-US" b="true" sz="2300" spc="52">
                <a:solidFill>
                  <a:srgbClr val="C5FFFF"/>
                </a:solidFill>
                <a:latin typeface="Canva Sans Bold"/>
                <a:ea typeface="Canva Sans Bold"/>
                <a:cs typeface="Canva Sans Bold"/>
                <a:sym typeface="Canva Sans Bold"/>
              </a:rPr>
              <a:t>Preconditions (Điều kiện tiên quyết)</a:t>
            </a:r>
          </a:p>
          <a:p>
            <a:pPr algn="l">
              <a:lnSpc>
                <a:spcPts val="3450"/>
              </a:lnSpc>
              <a:spcBef>
                <a:spcPct val="0"/>
              </a:spcBef>
            </a:pPr>
          </a:p>
          <a:p>
            <a:pPr algn="l">
              <a:lnSpc>
                <a:spcPts val="3450"/>
              </a:lnSpc>
              <a:spcBef>
                <a:spcPct val="0"/>
              </a:spcBef>
            </a:pPr>
            <a:r>
              <a:rPr lang="en-US" sz="2300" spc="52">
                <a:solidFill>
                  <a:srgbClr val="FFFFFF"/>
                </a:solidFill>
                <a:latin typeface="Canva Sans"/>
                <a:ea typeface="Canva Sans"/>
                <a:cs typeface="Canva Sans"/>
                <a:sym typeface="Canva Sans"/>
              </a:rPr>
              <a:t>- Khách hàng đã cài đặt và đăng nhập tài khoản Zalo.</a:t>
            </a:r>
          </a:p>
          <a:p>
            <a:pPr algn="l">
              <a:lnSpc>
                <a:spcPts val="3450"/>
              </a:lnSpc>
              <a:spcBef>
                <a:spcPct val="0"/>
              </a:spcBef>
            </a:pPr>
            <a:r>
              <a:rPr lang="en-US" sz="2300" spc="52">
                <a:solidFill>
                  <a:srgbClr val="FFFFFF"/>
                </a:solidFill>
                <a:latin typeface="Canva Sans"/>
                <a:ea typeface="Canva Sans"/>
                <a:cs typeface="Canva Sans"/>
                <a:sym typeface="Canva Sans"/>
              </a:rPr>
              <a:t>- Salon đã thiết lập Official Account (OA) trên Zalo và kích hoạt chức năng đặt lịch.</a:t>
            </a:r>
          </a:p>
          <a:p>
            <a:pPr algn="l">
              <a:lnSpc>
                <a:spcPts val="3450"/>
              </a:lnSpc>
              <a:spcBef>
                <a:spcPct val="0"/>
              </a:spcBef>
            </a:pPr>
            <a:r>
              <a:rPr lang="en-US" sz="2300" spc="52">
                <a:solidFill>
                  <a:srgbClr val="FFFFFF"/>
                </a:solidFill>
                <a:latin typeface="Canva Sans"/>
                <a:ea typeface="Canva Sans"/>
                <a:cs typeface="Canva Sans"/>
                <a:sym typeface="Canva Sans"/>
              </a:rPr>
              <a:t>- Hệ thống định vị trên thiết bị của khách hàng được bật để tìm salon gần khu vực.</a:t>
            </a:r>
          </a:p>
          <a:p>
            <a:pPr algn="l">
              <a:lnSpc>
                <a:spcPts val="3450"/>
              </a:lnSpc>
              <a:spcBef>
                <a:spcPct val="0"/>
              </a:spcBef>
            </a:pPr>
            <a:r>
              <a:rPr lang="en-US" sz="2300" spc="52">
                <a:solidFill>
                  <a:srgbClr val="FFFFFF"/>
                </a:solidFill>
                <a:latin typeface="Canva Sans"/>
                <a:ea typeface="Canva Sans"/>
                <a:cs typeface="Canva Sans"/>
                <a:sym typeface="Canva Sans"/>
              </a:rPr>
              <a:t>- Kết nối internet ổn định để khách hàng có thể truy cập OA và thực hiện thao tác đặt lịch.</a:t>
            </a:r>
          </a:p>
          <a:p>
            <a:pPr algn="l">
              <a:lnSpc>
                <a:spcPts val="3450"/>
              </a:lnSpc>
              <a:spcBef>
                <a:spcPct val="0"/>
              </a:spcBef>
            </a:pPr>
            <a:r>
              <a:rPr lang="en-US" sz="2300" spc="52">
                <a:solidFill>
                  <a:srgbClr val="FFFFFF"/>
                </a:solidFill>
                <a:latin typeface="Canva Sans"/>
                <a:ea typeface="Canva Sans"/>
                <a:cs typeface="Canva Sans"/>
                <a:sym typeface="Canva Sans"/>
              </a:rPr>
              <a:t>- Cơ sở dữ liệu salon đã được cập nhật thông tin dịch vụ, stylist và khung giờ còn trống.</a:t>
            </a:r>
          </a:p>
        </p:txBody>
      </p:sp>
      <p:grpSp>
        <p:nvGrpSpPr>
          <p:cNvPr name="Group 35" id="35"/>
          <p:cNvGrpSpPr/>
          <p:nvPr/>
        </p:nvGrpSpPr>
        <p:grpSpPr>
          <a:xfrm rot="0">
            <a:off x="15679193" y="8280343"/>
            <a:ext cx="4011176" cy="3008382"/>
            <a:chOff x="0" y="0"/>
            <a:chExt cx="812800" cy="609600"/>
          </a:xfrm>
        </p:grpSpPr>
        <p:sp>
          <p:nvSpPr>
            <p:cNvPr name="Freeform 36" id="36"/>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9"/>
              <a:stretch>
                <a:fillRect l="-9999" t="0" r="-10000" b="0"/>
              </a:stretch>
            </a:blipFill>
            <a:ln w="38100" cap="sq">
              <a:solidFill>
                <a:srgbClr val="C5FFFF"/>
              </a:solidFill>
              <a:prstDash val="solid"/>
              <a:miter/>
            </a:ln>
          </p:spPr>
        </p:sp>
      </p:grpSp>
      <p:grpSp>
        <p:nvGrpSpPr>
          <p:cNvPr name="Group 37" id="37"/>
          <p:cNvGrpSpPr/>
          <p:nvPr/>
        </p:nvGrpSpPr>
        <p:grpSpPr>
          <a:xfrm rot="0">
            <a:off x="11390364" y="8882102"/>
            <a:ext cx="5372787" cy="4029590"/>
            <a:chOff x="0" y="0"/>
            <a:chExt cx="812800" cy="609600"/>
          </a:xfrm>
        </p:grpSpPr>
        <p:sp>
          <p:nvSpPr>
            <p:cNvPr name="Freeform 38" id="38"/>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10"/>
              <a:stretch>
                <a:fillRect l="-6285" t="0" r="-6285" b="0"/>
              </a:stretch>
            </a:blipFill>
            <a:ln w="38100" cap="sq">
              <a:solidFill>
                <a:srgbClr val="C5FFFF"/>
              </a:solid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DAGks5GsXj4</dc:identifier>
  <dcterms:modified xsi:type="dcterms:W3CDTF">2011-08-01T06:04:30Z</dcterms:modified>
  <cp:revision>1</cp:revision>
  <dc:title>Blue and White Simple The Future Of The Arctic Presentation</dc:title>
</cp:coreProperties>
</file>